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11" r:id="rId54"/>
    <p:sldId id="309" r:id="rId55"/>
    <p:sldId id="310" r:id="rId56"/>
    <p:sldId id="308" r:id="rId57"/>
    <p:sldId id="312" r:id="rId58"/>
    <p:sldId id="315" r:id="rId59"/>
    <p:sldId id="313" r:id="rId60"/>
    <p:sldId id="316" r:id="rId61"/>
    <p:sldId id="372" r:id="rId62"/>
    <p:sldId id="373" r:id="rId63"/>
    <p:sldId id="378" r:id="rId64"/>
    <p:sldId id="363" r:id="rId65"/>
    <p:sldId id="380" r:id="rId66"/>
    <p:sldId id="381" r:id="rId67"/>
    <p:sldId id="314" r:id="rId68"/>
    <p:sldId id="382" r:id="rId69"/>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16" d="100"/>
          <a:sy n="116" d="100"/>
        </p:scale>
        <p:origin x="864"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9/19/25</a:t>
            </a:fld>
            <a:endParaRPr lang="en-US"/>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a:xfrm>
            <a:off x="685800" y="1143000"/>
            <a:ext cx="5486400" cy="3086100"/>
          </a:xfrm>
        </p:spPr>
      </p:sp>
      <p:sp>
        <p:nvSpPr>
          <p:cNvPr id="3" name="Notes Placeholder 2"/>
          <p:cNvSpPr>
            <a:spLocks noGrp="1"/>
          </p:cNvSpPr>
          <p:nvPr>
            <p:ph type="body" idx="1"/>
          </p:nvPr>
        </p:nvSpPr>
        <p:spPr bwMode="auto"/>
        <p:txBody>
          <a:bodyPr/>
          <a:lstStyle/>
          <a:p>
            <a:pPr>
              <a:defRPr/>
            </a:pPr>
            <a:endParaRPr lang="en-US">
              <a:latin typeface="Arial"/>
              <a:cs typeface="Arial"/>
            </a:endParaRPr>
          </a:p>
        </p:txBody>
      </p:sp>
      <p:sp>
        <p:nvSpPr>
          <p:cNvPr id="4" name="Slide Number Placeholder 3"/>
          <p:cNvSpPr>
            <a:spLocks noGrp="1"/>
          </p:cNvSpPr>
          <p:nvPr>
            <p:ph type="sldNum" sz="quarter" idx="10"/>
          </p:nvPr>
        </p:nvSpPr>
        <p:spPr bwMode="auto"/>
        <p:txBody>
          <a:bodyPr/>
          <a:lstStyle/>
          <a:p>
            <a:pPr>
              <a:defRPr/>
            </a:pPr>
            <a:fld id="{2E6999B8-B6B4-4561-A3CD-BBCDAB9FC9D9}"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AB2D9CC-12A9-CA31-DBE9-47CA4AE86C79}" type="slidenum">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A86E3B-17EA-35F8-6B86-330C9E2D02DD}" type="slidenum">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2774FB2-5EB7-1282-F30F-0FDC286AE50A}" type="slidenum">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A47852F-D70C-DB0C-D3F7-DE29558D330F}" type="slidenum">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E1E2EDD-C678-C394-DA5E-F42E005927EC}" type="slidenum">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31377628" name="Slide Image Placeholder 1"/>
          <p:cNvSpPr>
            <a:spLocks noGrp="1" noRot="1" noChangeAspect="1"/>
          </p:cNvSpPr>
          <p:nvPr>
            <p:ph type="sldImg"/>
          </p:nvPr>
        </p:nvSpPr>
        <p:spPr bwMode="auto"/>
      </p:sp>
      <p:sp>
        <p:nvSpPr>
          <p:cNvPr id="1290923940" name="Notes Placeholder 2"/>
          <p:cNvSpPr>
            <a:spLocks noGrp="1"/>
          </p:cNvSpPr>
          <p:nvPr>
            <p:ph type="body" idx="1"/>
          </p:nvPr>
        </p:nvSpPr>
        <p:spPr bwMode="auto"/>
        <p:txBody>
          <a:bodyPr/>
          <a:lstStyle/>
          <a:p>
            <a:pPr>
              <a:defRPr/>
            </a:pPr>
            <a:endParaRPr/>
          </a:p>
        </p:txBody>
      </p:sp>
      <p:sp>
        <p:nvSpPr>
          <p:cNvPr id="525050966" name="Slide Number Placeholder 3"/>
          <p:cNvSpPr>
            <a:spLocks noGrp="1"/>
          </p:cNvSpPr>
          <p:nvPr>
            <p:ph type="sldNum" sz="quarter" idx="10"/>
          </p:nvPr>
        </p:nvSpPr>
        <p:spPr bwMode="auto"/>
        <p:txBody>
          <a:bodyPr/>
          <a:lstStyle/>
          <a:p>
            <a:pPr>
              <a:defRPr/>
            </a:pPr>
            <a:fld id="{E6202695-AD32-A7C2-F849-3B75E07B91C4}" type="slidenum">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58B3FEB-8C82-9778-968B-0C67809014C7}" type="slidenum">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793D64-7EA4-0E38-3FF2-1A6E0DDB06AE}" type="slidenum">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5077445" name="Slide Image Placeholder 1"/>
          <p:cNvSpPr>
            <a:spLocks noGrp="1" noRot="1" noChangeAspect="1"/>
          </p:cNvSpPr>
          <p:nvPr>
            <p:ph type="sldImg"/>
          </p:nvPr>
        </p:nvSpPr>
        <p:spPr bwMode="auto"/>
      </p:sp>
      <p:sp>
        <p:nvSpPr>
          <p:cNvPr id="1177475356" name="Notes Placeholder 2"/>
          <p:cNvSpPr>
            <a:spLocks noGrp="1"/>
          </p:cNvSpPr>
          <p:nvPr>
            <p:ph type="body" idx="1"/>
          </p:nvPr>
        </p:nvSpPr>
        <p:spPr bwMode="auto"/>
        <p:txBody>
          <a:bodyPr/>
          <a:lstStyle/>
          <a:p>
            <a:pPr>
              <a:defRPr/>
            </a:pPr>
            <a:endParaRPr/>
          </a:p>
        </p:txBody>
      </p:sp>
      <p:sp>
        <p:nvSpPr>
          <p:cNvPr id="1154512621" name="Slide Number Placeholder 3"/>
          <p:cNvSpPr>
            <a:spLocks noGrp="1"/>
          </p:cNvSpPr>
          <p:nvPr>
            <p:ph type="sldNum" sz="quarter" idx="10"/>
          </p:nvPr>
        </p:nvSpPr>
        <p:spPr bwMode="auto"/>
        <p:txBody>
          <a:bodyPr/>
          <a:lstStyle/>
          <a:p>
            <a:pPr>
              <a:defRPr/>
            </a:pPr>
            <a:fld id="{A2E6C28C-584C-085E-DF82-DC0962FC8AD3}" type="slidenum">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61885060" name="Slide Image Placeholder 1"/>
          <p:cNvSpPr>
            <a:spLocks noGrp="1" noRot="1" noChangeAspect="1"/>
          </p:cNvSpPr>
          <p:nvPr>
            <p:ph type="sldImg"/>
          </p:nvPr>
        </p:nvSpPr>
        <p:spPr bwMode="auto"/>
      </p:sp>
      <p:sp>
        <p:nvSpPr>
          <p:cNvPr id="363822501" name="Notes Placeholder 2"/>
          <p:cNvSpPr>
            <a:spLocks noGrp="1"/>
          </p:cNvSpPr>
          <p:nvPr>
            <p:ph type="body" idx="1"/>
          </p:nvPr>
        </p:nvSpPr>
        <p:spPr bwMode="auto"/>
        <p:txBody>
          <a:bodyPr/>
          <a:lstStyle/>
          <a:p>
            <a:pPr>
              <a:defRPr/>
            </a:pPr>
            <a:endParaRPr/>
          </a:p>
        </p:txBody>
      </p:sp>
      <p:sp>
        <p:nvSpPr>
          <p:cNvPr id="1955234805" name="Slide Number Placeholder 3"/>
          <p:cNvSpPr>
            <a:spLocks noGrp="1"/>
          </p:cNvSpPr>
          <p:nvPr>
            <p:ph type="sldNum" sz="quarter" idx="10"/>
          </p:nvPr>
        </p:nvSpPr>
        <p:spPr bwMode="auto"/>
        <p:txBody>
          <a:bodyPr/>
          <a:lstStyle/>
          <a:p>
            <a:pPr>
              <a:defRPr/>
            </a:pPr>
            <a:fld id="{801FEADC-A07A-213D-2293-EAED66C85B1F}" type="slidenum">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1BCD032-AE33-0F6F-F8C4-F609DADA5F72}"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4322049" name="Slide Image Placeholder 1"/>
          <p:cNvSpPr>
            <a:spLocks noGrp="1" noRot="1" noChangeAspect="1"/>
          </p:cNvSpPr>
          <p:nvPr>
            <p:ph type="sldImg"/>
          </p:nvPr>
        </p:nvSpPr>
        <p:spPr bwMode="auto"/>
      </p:sp>
      <p:sp>
        <p:nvSpPr>
          <p:cNvPr id="897655862" name="Notes Placeholder 2"/>
          <p:cNvSpPr>
            <a:spLocks noGrp="1"/>
          </p:cNvSpPr>
          <p:nvPr>
            <p:ph type="body" idx="1"/>
          </p:nvPr>
        </p:nvSpPr>
        <p:spPr bwMode="auto"/>
        <p:txBody>
          <a:bodyPr/>
          <a:lstStyle/>
          <a:p>
            <a:pPr>
              <a:defRPr/>
            </a:pPr>
            <a:endParaRPr/>
          </a:p>
        </p:txBody>
      </p:sp>
      <p:sp>
        <p:nvSpPr>
          <p:cNvPr id="1804224859" name="Slide Number Placeholder 3"/>
          <p:cNvSpPr>
            <a:spLocks noGrp="1"/>
          </p:cNvSpPr>
          <p:nvPr>
            <p:ph type="sldNum" sz="quarter" idx="10"/>
          </p:nvPr>
        </p:nvSpPr>
        <p:spPr bwMode="auto"/>
        <p:txBody>
          <a:bodyPr/>
          <a:lstStyle/>
          <a:p>
            <a:pPr>
              <a:defRPr/>
            </a:pPr>
            <a:fld id="{C4596146-5334-0304-0B85-3B636E2947BE}" type="slidenum">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64269653" name="Slide Image Placeholder 1"/>
          <p:cNvSpPr>
            <a:spLocks noGrp="1" noRot="1" noChangeAspect="1"/>
          </p:cNvSpPr>
          <p:nvPr>
            <p:ph type="sldImg"/>
          </p:nvPr>
        </p:nvSpPr>
        <p:spPr bwMode="auto"/>
      </p:sp>
      <p:sp>
        <p:nvSpPr>
          <p:cNvPr id="593432725" name="Notes Placeholder 2"/>
          <p:cNvSpPr>
            <a:spLocks noGrp="1"/>
          </p:cNvSpPr>
          <p:nvPr>
            <p:ph type="body" idx="1"/>
          </p:nvPr>
        </p:nvSpPr>
        <p:spPr bwMode="auto"/>
        <p:txBody>
          <a:bodyPr/>
          <a:lstStyle/>
          <a:p>
            <a:pPr>
              <a:defRPr/>
            </a:pPr>
            <a:endParaRPr/>
          </a:p>
        </p:txBody>
      </p:sp>
      <p:sp>
        <p:nvSpPr>
          <p:cNvPr id="292922326" name="Slide Number Placeholder 3"/>
          <p:cNvSpPr>
            <a:spLocks noGrp="1"/>
          </p:cNvSpPr>
          <p:nvPr>
            <p:ph type="sldNum" sz="quarter" idx="10"/>
          </p:nvPr>
        </p:nvSpPr>
        <p:spPr bwMode="auto"/>
        <p:txBody>
          <a:bodyPr/>
          <a:lstStyle/>
          <a:p>
            <a:pPr>
              <a:defRPr/>
            </a:pPr>
            <a:fld id="{B2F315F2-CD2A-6727-B965-18DE606F5AE0}"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6224219" name="Slide Image Placeholder 1"/>
          <p:cNvSpPr>
            <a:spLocks noGrp="1" noRot="1" noChangeAspect="1"/>
          </p:cNvSpPr>
          <p:nvPr>
            <p:ph type="sldImg"/>
          </p:nvPr>
        </p:nvSpPr>
        <p:spPr bwMode="auto"/>
      </p:sp>
      <p:sp>
        <p:nvSpPr>
          <p:cNvPr id="430566480" name="Notes Placeholder 2"/>
          <p:cNvSpPr>
            <a:spLocks noGrp="1"/>
          </p:cNvSpPr>
          <p:nvPr>
            <p:ph type="body" idx="1"/>
          </p:nvPr>
        </p:nvSpPr>
        <p:spPr bwMode="auto"/>
        <p:txBody>
          <a:bodyPr/>
          <a:lstStyle/>
          <a:p>
            <a:pPr>
              <a:defRPr/>
            </a:pPr>
            <a:endParaRPr/>
          </a:p>
        </p:txBody>
      </p:sp>
      <p:sp>
        <p:nvSpPr>
          <p:cNvPr id="1523281392" name="Slide Number Placeholder 3"/>
          <p:cNvSpPr>
            <a:spLocks noGrp="1"/>
          </p:cNvSpPr>
          <p:nvPr>
            <p:ph type="sldNum" sz="quarter" idx="10"/>
          </p:nvPr>
        </p:nvSpPr>
        <p:spPr bwMode="auto"/>
        <p:txBody>
          <a:bodyPr/>
          <a:lstStyle/>
          <a:p>
            <a:pPr>
              <a:defRPr/>
            </a:pPr>
            <a:fld id="{34160733-32F2-2C68-2793-301DC5406A7E}" type="slidenum">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E575F1-B1B4-BEB5-E01D-EA5A123221F1}"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FFB569C-7A71-2924-6051-C2D66770F39F}" type="slidenum">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4C66FF-9D99-51B0-E262-83FAE06FA9B1}"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55C928B-8C6C-031B-1588-7B42FFF8A4D9}" type="slidenum">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2619707-DB02-B598-562B-F9CC771E842A}"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6224219" name="Slide Image Placeholder 1"/>
          <p:cNvSpPr>
            <a:spLocks noGrp="1" noRot="1" noChangeAspect="1"/>
          </p:cNvSpPr>
          <p:nvPr>
            <p:ph type="sldImg"/>
          </p:nvPr>
        </p:nvSpPr>
        <p:spPr bwMode="auto"/>
      </p:sp>
      <p:sp>
        <p:nvSpPr>
          <p:cNvPr id="430566480" name="Notes Placeholder 2"/>
          <p:cNvSpPr>
            <a:spLocks noGrp="1"/>
          </p:cNvSpPr>
          <p:nvPr>
            <p:ph type="body" idx="1"/>
          </p:nvPr>
        </p:nvSpPr>
        <p:spPr bwMode="auto"/>
        <p:txBody>
          <a:bodyPr/>
          <a:lstStyle/>
          <a:p>
            <a:pPr>
              <a:defRPr/>
            </a:pPr>
            <a:endParaRPr/>
          </a:p>
        </p:txBody>
      </p:sp>
      <p:sp>
        <p:nvSpPr>
          <p:cNvPr id="1523281392" name="Slide Number Placeholder 3"/>
          <p:cNvSpPr>
            <a:spLocks noGrp="1"/>
          </p:cNvSpPr>
          <p:nvPr>
            <p:ph type="sldNum" sz="quarter" idx="10"/>
          </p:nvPr>
        </p:nvSpPr>
        <p:spPr bwMode="auto"/>
        <p:txBody>
          <a:bodyPr/>
          <a:lstStyle/>
          <a:p>
            <a:pPr>
              <a:defRPr/>
            </a:pPr>
            <a:fld id="{34160733-32F2-2C68-2793-301DC5406A7E}" type="slidenum">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64269653" name="Slide Image Placeholder 1"/>
          <p:cNvSpPr>
            <a:spLocks noGrp="1" noRot="1" noChangeAspect="1"/>
          </p:cNvSpPr>
          <p:nvPr>
            <p:ph type="sldImg"/>
          </p:nvPr>
        </p:nvSpPr>
        <p:spPr bwMode="auto"/>
      </p:sp>
      <p:sp>
        <p:nvSpPr>
          <p:cNvPr id="593432725" name="Notes Placeholder 2"/>
          <p:cNvSpPr>
            <a:spLocks noGrp="1"/>
          </p:cNvSpPr>
          <p:nvPr>
            <p:ph type="body" idx="1"/>
          </p:nvPr>
        </p:nvSpPr>
        <p:spPr bwMode="auto"/>
        <p:txBody>
          <a:bodyPr/>
          <a:lstStyle/>
          <a:p>
            <a:pPr>
              <a:defRPr/>
            </a:pPr>
            <a:endParaRPr/>
          </a:p>
        </p:txBody>
      </p:sp>
      <p:sp>
        <p:nvSpPr>
          <p:cNvPr id="292922326" name="Slide Number Placeholder 3"/>
          <p:cNvSpPr>
            <a:spLocks noGrp="1"/>
          </p:cNvSpPr>
          <p:nvPr>
            <p:ph type="sldNum" sz="quarter" idx="10"/>
          </p:nvPr>
        </p:nvSpPr>
        <p:spPr bwMode="auto"/>
        <p:txBody>
          <a:bodyPr/>
          <a:lstStyle/>
          <a:p>
            <a:pPr>
              <a:defRPr/>
            </a:pPr>
            <a:fld id="{B2F315F2-CD2A-6727-B965-18DE606F5AE0}" type="slidenum">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48414AE-E173-A82C-6CDB-A1E0D87EA5E6}"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791E369-9471-1C39-240D-CF362E0E6EDF}" type="slidenum">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BE5B7CB-11B9-DBCB-C829-E0C32F404724}" type="slidenum">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6224219" name="Slide Image Placeholder 1"/>
          <p:cNvSpPr>
            <a:spLocks noGrp="1" noRot="1" noChangeAspect="1"/>
          </p:cNvSpPr>
          <p:nvPr>
            <p:ph type="sldImg"/>
          </p:nvPr>
        </p:nvSpPr>
        <p:spPr bwMode="auto"/>
      </p:sp>
      <p:sp>
        <p:nvSpPr>
          <p:cNvPr id="430566480" name="Notes Placeholder 2"/>
          <p:cNvSpPr>
            <a:spLocks noGrp="1"/>
          </p:cNvSpPr>
          <p:nvPr>
            <p:ph type="body" idx="1"/>
          </p:nvPr>
        </p:nvSpPr>
        <p:spPr bwMode="auto"/>
        <p:txBody>
          <a:bodyPr/>
          <a:lstStyle/>
          <a:p>
            <a:pPr>
              <a:defRPr/>
            </a:pPr>
            <a:endParaRPr/>
          </a:p>
        </p:txBody>
      </p:sp>
      <p:sp>
        <p:nvSpPr>
          <p:cNvPr id="1523281392" name="Slide Number Placeholder 3"/>
          <p:cNvSpPr>
            <a:spLocks noGrp="1"/>
          </p:cNvSpPr>
          <p:nvPr>
            <p:ph type="sldNum" sz="quarter" idx="10"/>
          </p:nvPr>
        </p:nvSpPr>
        <p:spPr bwMode="auto"/>
        <p:txBody>
          <a:bodyPr/>
          <a:lstStyle/>
          <a:p>
            <a:pPr>
              <a:defRPr/>
            </a:pPr>
            <a:fld id="{34160733-32F2-2C68-2793-301DC5406A7E}" type="slidenum">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1B5A089-50A8-B7BE-2478-92809F5EFA1D}" type="slidenum">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C334969-9B5D-0C81-4F5A-751C5C8A2D76}" type="slidenum">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21B9584-7E72-64A3-4C3E-682554F40DFC}" type="slidenum">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C5CBACF-62F7-D7CB-EA44-41337751972F}" type="slidenum">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AEA82D0-E701-086C-3D1C-E2E7A3CA96E5}" type="slidenum">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687E0AF-818B-8D01-8C55-790FC6B6C1F0}" type="slidenum">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EA450F5-009B-DB4D-8337-AB0A6777BC7A}" type="slidenum">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6D3D300-D93D-A722-3ACE-0953F9CDA286}"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31DDFDD-A6C4-7BC5-6DEB-C862F067FB98}" type="slidenum">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7D2E24C-E27F-78B1-2824-5FFB270D5617}" type="slidenum">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9159CB9-1E17-822B-564F-F096681CA401}" type="slidenum">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65A3CF1-D82F-739A-3B1F-4CD052E3A7AA}" type="slidenum">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1A78800-2A8C-9762-84C4-031FA248CBDF}" type="slidenum">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398C098-2D06-AD27-9752-08B4A5FEBC3F}" type="slidenum">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91898BB-7953-21B3-0BE8-5C3AA1CF9BD5}" type="slidenum">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FBD2814-CB7F-AC93-7246-202B2428C817}" type="slidenum">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22D685A-B57D-D4EC-4208-91C87AB3EF90}" type="slidenum">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C70E1E4-0135-A066-3BC5-BE739054D995}" type="slidenum">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E027523-70C1-35FB-C7E4-68A944B45C5D}"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E4E3C5D-8C6D-1C2B-F1C1-112595BE89B9}" type="slidenum">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CE4D1D6-A4ED-5302-1CFF-0733E377D504}" type="slidenum">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ACFF9C-F872-39B9-98D2-0AAFB02F0A78}" type="slidenum">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E658D-F0F4-54AE-B341-8791526BD6EA}"/>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122F1679-8AC3-160C-B531-46F6A04B11AB}"/>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11E805ED-D9DB-6988-EECA-26BB210624B8}"/>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B6B9A9D5-FF2A-2731-C7CD-AA55B1200379}"/>
              </a:ext>
            </a:extLst>
          </p:cNvPr>
          <p:cNvSpPr>
            <a:spLocks noGrp="1"/>
          </p:cNvSpPr>
          <p:nvPr>
            <p:ph type="sldNum" sz="quarter" idx="10"/>
          </p:nvPr>
        </p:nvSpPr>
        <p:spPr bwMode="auto"/>
        <p:txBody>
          <a:bodyPr/>
          <a:lstStyle/>
          <a:p>
            <a:pPr>
              <a:defRPr/>
            </a:pPr>
            <a:fld id="{E032D08D-6188-F103-8DD7-7390924290D9}" type="slidenum">
              <a:rPr/>
              <a:t>53</a:t>
            </a:fld>
            <a:endParaRPr/>
          </a:p>
        </p:txBody>
      </p:sp>
    </p:spTree>
    <p:extLst>
      <p:ext uri="{BB962C8B-B14F-4D97-AF65-F5344CB8AC3E}">
        <p14:creationId xmlns:p14="http://schemas.microsoft.com/office/powerpoint/2010/main" val="567561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standard Biogenesis</a:t>
            </a:r>
            <a:r>
              <a:rPr lang="en-US" baseline="0" dirty="0"/>
              <a:t> pathway. Some miRNAs use alternative pathways not described here</a:t>
            </a:r>
            <a:endParaRPr lang="en-US" dirty="0"/>
          </a:p>
        </p:txBody>
      </p:sp>
      <p:sp>
        <p:nvSpPr>
          <p:cNvPr id="4" name="Slide Number Placeholder 3"/>
          <p:cNvSpPr>
            <a:spLocks noGrp="1"/>
          </p:cNvSpPr>
          <p:nvPr>
            <p:ph type="sldNum" sz="quarter" idx="10"/>
          </p:nvPr>
        </p:nvSpPr>
        <p:spPr/>
        <p:txBody>
          <a:bodyPr/>
          <a:lstStyle/>
          <a:p>
            <a:fld id="{5DA77E34-A39D-3143-B44C-7AB9560CABA1}" type="slidenum">
              <a:rPr lang="en-US" smtClean="0"/>
              <a:t>54</a:t>
            </a:fld>
            <a:endParaRPr lang="en-US"/>
          </a:p>
        </p:txBody>
      </p:sp>
    </p:spTree>
    <p:extLst>
      <p:ext uri="{BB962C8B-B14F-4D97-AF65-F5344CB8AC3E}">
        <p14:creationId xmlns:p14="http://schemas.microsoft.com/office/powerpoint/2010/main" val="626610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032D08D-6188-F103-8DD7-7390924290D9}" type="slidenum">
              <a:rP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B5A7D-461F-7D83-BCBC-4B39D1448370}"/>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1B041673-60AC-E0B4-665E-6D9DB5C19414}"/>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678F2B55-4CD3-5078-8806-5123548AC7CE}"/>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61BB2042-1EE3-5FD4-337D-FC638671266D}"/>
              </a:ext>
            </a:extLst>
          </p:cNvPr>
          <p:cNvSpPr>
            <a:spLocks noGrp="1"/>
          </p:cNvSpPr>
          <p:nvPr>
            <p:ph type="sldNum" sz="quarter" idx="10"/>
          </p:nvPr>
        </p:nvSpPr>
        <p:spPr bwMode="auto"/>
        <p:txBody>
          <a:bodyPr/>
          <a:lstStyle/>
          <a:p>
            <a:pPr>
              <a:defRPr/>
            </a:pPr>
            <a:fld id="{E032D08D-6188-F103-8DD7-7390924290D9}" type="slidenum">
              <a:rPr/>
              <a:t>57</a:t>
            </a:fld>
            <a:endParaRPr/>
          </a:p>
        </p:txBody>
      </p:sp>
    </p:spTree>
    <p:extLst>
      <p:ext uri="{BB962C8B-B14F-4D97-AF65-F5344CB8AC3E}">
        <p14:creationId xmlns:p14="http://schemas.microsoft.com/office/powerpoint/2010/main" val="9487735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B7F29-8EAF-F22E-21C1-7A69CE7DDCE5}"/>
            </a:ext>
          </a:extLst>
        </p:cNvPr>
        <p:cNvGrpSpPr/>
        <p:nvPr/>
      </p:nvGrpSpPr>
      <p:grpSpPr bwMode="auto">
        <a:xfrm>
          <a:off x="0" y="0"/>
          <a:ext cx="0" cy="0"/>
          <a:chOff x="0" y="0"/>
          <a:chExt cx="0" cy="0"/>
        </a:xfrm>
      </p:grpSpPr>
      <p:sp>
        <p:nvSpPr>
          <p:cNvPr id="2" name="Slide Image Placeholder 1">
            <a:extLst>
              <a:ext uri="{FF2B5EF4-FFF2-40B4-BE49-F238E27FC236}">
                <a16:creationId xmlns:a16="http://schemas.microsoft.com/office/drawing/2014/main" id="{29188E78-F995-17CA-1CCE-AB49BF5C7136}"/>
              </a:ext>
            </a:extLst>
          </p:cNvPr>
          <p:cNvSpPr>
            <a:spLocks noGrp="1" noRot="1" noChangeAspect="1"/>
          </p:cNvSpPr>
          <p:nvPr>
            <p:ph type="sldImg"/>
          </p:nvPr>
        </p:nvSpPr>
        <p:spPr bwMode="auto"/>
      </p:sp>
      <p:sp>
        <p:nvSpPr>
          <p:cNvPr id="3" name="Notes Placeholder 2">
            <a:extLst>
              <a:ext uri="{FF2B5EF4-FFF2-40B4-BE49-F238E27FC236}">
                <a16:creationId xmlns:a16="http://schemas.microsoft.com/office/drawing/2014/main" id="{95240475-CB43-4B53-C53B-61F41FB195CB}"/>
              </a:ext>
            </a:extLst>
          </p:cNvPr>
          <p:cNvSpPr>
            <a:spLocks noGrp="1"/>
          </p:cNvSpPr>
          <p:nvPr>
            <p:ph type="body" idx="1"/>
          </p:nvPr>
        </p:nvSpPr>
        <p:spPr bwMode="auto"/>
        <p:txBody>
          <a:bodyPr/>
          <a:lstStyle/>
          <a:p>
            <a:pPr>
              <a:defRPr/>
            </a:pPr>
            <a:endParaRPr/>
          </a:p>
        </p:txBody>
      </p:sp>
      <p:sp>
        <p:nvSpPr>
          <p:cNvPr id="4" name="Slide Number Placeholder 3">
            <a:extLst>
              <a:ext uri="{FF2B5EF4-FFF2-40B4-BE49-F238E27FC236}">
                <a16:creationId xmlns:a16="http://schemas.microsoft.com/office/drawing/2014/main" id="{92BB985E-B7B8-6D0F-E3F1-0530B9FA752A}"/>
              </a:ext>
            </a:extLst>
          </p:cNvPr>
          <p:cNvSpPr>
            <a:spLocks noGrp="1"/>
          </p:cNvSpPr>
          <p:nvPr>
            <p:ph type="sldNum" sz="quarter" idx="10"/>
          </p:nvPr>
        </p:nvSpPr>
        <p:spPr bwMode="auto"/>
        <p:txBody>
          <a:bodyPr/>
          <a:lstStyle/>
          <a:p>
            <a:pPr>
              <a:defRPr/>
            </a:pPr>
            <a:fld id="{E032D08D-6188-F103-8DD7-7390924290D9}" type="slidenum">
              <a:rPr/>
              <a:t>67</a:t>
            </a:fld>
            <a:endParaRPr/>
          </a:p>
        </p:txBody>
      </p:sp>
    </p:spTree>
    <p:extLst>
      <p:ext uri="{BB962C8B-B14F-4D97-AF65-F5344CB8AC3E}">
        <p14:creationId xmlns:p14="http://schemas.microsoft.com/office/powerpoint/2010/main" val="398071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DE6BC30-BC22-6ABF-A2A1-6E240FC9211F}" type="slidenum">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591C9B-7660-4D88-FC28-E0839AE7FFCA}" type="slidenum">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81C5625-BDF0-54F6-6818-EB0183855BB1}" type="slidenum">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D3CE314-EB98-E12A-0760-0C5F83255682}" type="slidenum">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5" name="Footer Placeholder 4"/>
          <p:cNvSpPr>
            <a:spLocks noGrp="1"/>
          </p:cNvSpPr>
          <p:nvPr>
            <p:ph type="ftr" sz="quarter" idx="11"/>
          </p:nvPr>
        </p:nvSpPr>
        <p:spPr bwMode="auto"/>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8" name="Footer Placeholder 7"/>
          <p:cNvSpPr>
            <a:spLocks noGrp="1"/>
          </p:cNvSpPr>
          <p:nvPr>
            <p:ph type="ftr" sz="quarter" idx="11"/>
          </p:nvPr>
        </p:nvSpPr>
        <p:spPr bwMode="auto"/>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4" name="Footer Placeholder 3"/>
          <p:cNvSpPr>
            <a:spLocks noGrp="1"/>
          </p:cNvSpPr>
          <p:nvPr>
            <p:ph type="ftr" sz="quarter" idx="11"/>
          </p:nvPr>
        </p:nvSpPr>
        <p:spPr bwMode="auto"/>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3" name="Footer Placeholder 2"/>
          <p:cNvSpPr>
            <a:spLocks noGrp="1"/>
          </p:cNvSpPr>
          <p:nvPr>
            <p:ph type="ftr" sz="quarter" idx="11"/>
          </p:nvPr>
        </p:nvSpPr>
        <p:spPr bwMode="auto"/>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endParaRPr/>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BCC18F51-09EC-435C-A3BA-64A766E099C0}" type="datetimeFigureOut">
              <a:rPr lang="en-US"/>
              <a:t>9/19/25</a:t>
            </a:fld>
            <a:endParaRPr lang="en-US"/>
          </a:p>
        </p:txBody>
      </p:sp>
      <p:sp>
        <p:nvSpPr>
          <p:cNvPr id="6" name="Footer Placeholder 5"/>
          <p:cNvSpPr>
            <a:spLocks noGrp="1"/>
          </p:cNvSpPr>
          <p:nvPr>
            <p:ph type="ftr" sz="quarter" idx="11"/>
          </p:nvPr>
        </p:nvSpPr>
        <p:spPr bwMode="auto"/>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9/19/25</a:t>
            </a:fld>
            <a:endParaRPr lang="en-US"/>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zmirKCU/IKCU_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sdkman.i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sdkman-init.sh/"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hyperlink" Target="https://sdkman.io/"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orgs/CBGOUS/repositories" TargetMode="External"/><Relationship Id="rId4" Type="http://schemas.openxmlformats.org/officeDocument/2006/relationships/hyperlink" Target="https://sdkman-init.sh/"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sourceforge.net/projects/bowtie-bio/files/bowtie/1.3.1/"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p:txBody>
          <a:bodyPr/>
          <a:lstStyle/>
          <a:p>
            <a:pPr>
              <a:defRPr/>
            </a:pPr>
            <a:r>
              <a:rPr lang="en-US"/>
              <a:t>Course Outline</a:t>
            </a:r>
            <a:endParaRPr/>
          </a:p>
        </p:txBody>
      </p:sp>
      <p:sp>
        <p:nvSpPr>
          <p:cNvPr id="3" name="Subtitle 2"/>
          <p:cNvSpPr>
            <a:spLocks noGrp="1"/>
          </p:cNvSpPr>
          <p:nvPr>
            <p:ph type="subTitle" idx="1"/>
          </p:nvPr>
        </p:nvSpPr>
        <p:spPr bwMode="auto">
          <a:xfrm>
            <a:off x="1524000" y="3602038"/>
            <a:ext cx="9144000" cy="2079234"/>
          </a:xfrm>
        </p:spPr>
        <p:txBody>
          <a:bodyPr>
            <a:normAutofit lnSpcReduction="10000"/>
          </a:bodyPr>
          <a:lstStyle/>
          <a:p>
            <a:pPr>
              <a:defRPr/>
            </a:pPr>
            <a:r>
              <a:rPr lang="en-US" sz="3200" u="sng">
                <a:latin typeface="Courier New"/>
                <a:cs typeface="Courier New"/>
                <a:hlinkClick r:id="rId3" tooltip="https://github.com/IzmirKCU/IKCU_1"/>
              </a:rPr>
              <a:t>Simon Rayner</a:t>
            </a:r>
            <a:endParaRPr/>
          </a:p>
          <a:p>
            <a:pPr>
              <a:defRPr/>
            </a:pPr>
            <a:r>
              <a:rPr lang="en-US" sz="3200" u="sng">
                <a:latin typeface="Courier New"/>
                <a:cs typeface="Courier New"/>
                <a:hlinkClick r:id="rId3" tooltip="https://github.com/IzmirKCU/IKCU_1"/>
              </a:rPr>
              <a:t>simon.rayner@medisin.uio.no</a:t>
            </a:r>
            <a:endParaRPr/>
          </a:p>
          <a:p>
            <a:pPr>
              <a:defRPr/>
            </a:pPr>
            <a:endParaRPr lang="en-US" sz="3200">
              <a:latin typeface="Courier New"/>
              <a:cs typeface="Courier New"/>
            </a:endParaRPr>
          </a:p>
          <a:p>
            <a:pPr>
              <a:defRPr/>
            </a:pPr>
            <a:r>
              <a:rPr lang="en-US" sz="3200" u="sng">
                <a:latin typeface="Courier New"/>
                <a:cs typeface="Courier New"/>
                <a:hlinkClick r:id="rId3" tooltip="https://github.com/IzmirKCU/IKCU_1"/>
              </a:rPr>
              <a:t>https://github.com/IzmirKCU/IKCU_1</a:t>
            </a:r>
            <a:r>
              <a:rPr lang="en-US" sz="3200">
                <a:latin typeface="Courier New"/>
                <a:cs typeface="Courier New"/>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Install Ubuntu on Windows</a:t>
            </a:r>
            <a:endParaRPr/>
          </a:p>
        </p:txBody>
      </p:sp>
      <p:sp>
        <p:nvSpPr>
          <p:cNvPr id="3" name="Text Placeholder 2"/>
          <p:cNvSpPr>
            <a:spLocks noGrp="1"/>
          </p:cNvSpPr>
          <p:nvPr>
            <p:ph type="body" idx="1"/>
          </p:nvPr>
        </p:nvSpPr>
        <p:spPr bwMode="auto"/>
        <p:txBody>
          <a:bodyPr>
            <a:normAutofit/>
          </a:bodyPr>
          <a:lstStyle/>
          <a:p>
            <a:pPr>
              <a:defRPr/>
            </a:pPr>
            <a:r>
              <a:rPr sz="3600"/>
              <a:t>Install Java (sdkman)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782197" y="1256166"/>
            <a:ext cx="10410939" cy="3693319"/>
          </a:xfrm>
          <a:prstGeom prst="rect">
            <a:avLst/>
          </a:prstGeom>
          <a:noFill/>
        </p:spPr>
        <p:txBody>
          <a:bodyPr wrap="square">
            <a:spAutoFit/>
          </a:bodyPr>
          <a:lstStyle/>
          <a:p>
            <a:pPr>
              <a:buNone/>
              <a:defRPr/>
            </a:pPr>
            <a:r>
              <a:rPr lang="en-GB">
                <a:latin typeface="Aptos Mono"/>
              </a:rPr>
              <a:t>Need java 11. Use SDKMAN to handle java versions (</a:t>
            </a:r>
            <a:r>
              <a:rPr lang="en-GB" u="sng">
                <a:latin typeface="Aptos Mono"/>
                <a:hlinkClick r:id="rId3" tooltip="https://sdkman.io/"/>
              </a:rPr>
              <a:t>https://sdkman.io/</a:t>
            </a:r>
            <a:r>
              <a:rPr lang="en-GB">
                <a:latin typeface="Aptos Mono"/>
              </a:rPr>
              <a:t> )</a:t>
            </a:r>
            <a:endParaRPr/>
          </a:p>
          <a:p>
            <a:pPr>
              <a:buNone/>
              <a:defRPr/>
            </a:pPr>
            <a:r>
              <a:rPr lang="en-GB">
                <a:solidFill>
                  <a:srgbClr val="1885E2"/>
                </a:solidFill>
                <a:latin typeface="Aptos Mono"/>
              </a:rPr>
              <a:t>curl -s "https://get.sdkman.io" | bash</a:t>
            </a:r>
            <a:br>
              <a:rPr lang="en-GB">
                <a:latin typeface="Aptos Mono"/>
              </a:rPr>
            </a:br>
            <a:endParaRPr lang="en-GB">
              <a:latin typeface="Aptos Mono"/>
            </a:endParaRPr>
          </a:p>
          <a:p>
            <a:pPr>
              <a:buNone/>
              <a:defRPr/>
            </a:pPr>
            <a:r>
              <a:rPr lang="en-GB">
                <a:latin typeface="Aptos Mono"/>
              </a:rPr>
              <a:t>Note: you need to restart terminal after installation (or just logout and in again)</a:t>
            </a:r>
            <a:endParaRPr/>
          </a:p>
          <a:p>
            <a:pPr>
              <a:buNone/>
              <a:defRPr/>
            </a:pPr>
            <a:r>
              <a:rPr lang="en-GB">
                <a:latin typeface="Aptos Mono"/>
              </a:rPr>
              <a:t>or run </a:t>
            </a:r>
            <a:endParaRPr/>
          </a:p>
          <a:p>
            <a:pPr>
              <a:buNone/>
              <a:defRPr/>
            </a:pPr>
            <a:r>
              <a:rPr lang="en-GB">
                <a:solidFill>
                  <a:srgbClr val="1885E2"/>
                </a:solidFill>
                <a:latin typeface="Aptos Mono"/>
              </a:rPr>
              <a:t>source "$HOME/.sdkman/bin/</a:t>
            </a:r>
            <a:r>
              <a:rPr lang="en-GB" u="sng">
                <a:solidFill>
                  <a:srgbClr val="1885E2"/>
                </a:solidFill>
                <a:latin typeface="Aptos Mono"/>
                <a:hlinkClick r:id="rId4" tooltip="https://sdkman-init.sh/"/>
              </a:rPr>
              <a:t>sdkman-init.sh</a:t>
            </a:r>
            <a:r>
              <a:rPr lang="en-GB">
                <a:solidFill>
                  <a:srgbClr val="1885E2"/>
                </a:solidFill>
                <a:latin typeface="Aptos Mono"/>
              </a:rPr>
              <a:t>”</a:t>
            </a:r>
            <a:endParaRPr/>
          </a:p>
          <a:p>
            <a:pPr>
              <a:buNone/>
              <a:defRPr/>
            </a:pPr>
            <a:endParaRPr lang="en-GB">
              <a:solidFill>
                <a:srgbClr val="1885E2"/>
              </a:solidFill>
              <a:latin typeface="Aptos Mono"/>
            </a:endParaRPr>
          </a:p>
          <a:p>
            <a:pPr>
              <a:defRPr/>
            </a:pPr>
            <a:r>
              <a:rPr lang="en-GB">
                <a:latin typeface="Aptos Mono"/>
              </a:rPr>
              <a:t>To install Corretto 17:</a:t>
            </a:r>
            <a:endParaRPr/>
          </a:p>
          <a:p>
            <a:pPr>
              <a:defRPr/>
            </a:pPr>
            <a:r>
              <a:rPr lang="en-GB">
                <a:solidFill>
                  <a:srgbClr val="0070C0"/>
                </a:solidFill>
                <a:latin typeface="Aptos Mono"/>
              </a:rPr>
              <a:t>sdk install java 17.0.6-amzn</a:t>
            </a:r>
            <a:endParaRPr/>
          </a:p>
          <a:p>
            <a:pPr>
              <a:defRPr/>
            </a:pPr>
            <a:endParaRPr lang="en-GB">
              <a:solidFill>
                <a:srgbClr val="0070C0"/>
              </a:solidFill>
              <a:latin typeface="Aptos Mono"/>
            </a:endParaRPr>
          </a:p>
          <a:p>
            <a:pPr>
              <a:defRPr/>
            </a:pPr>
            <a:r>
              <a:rPr lang="en-GB">
                <a:latin typeface="Aptos Mono"/>
              </a:rPr>
              <a:t>To install Corretto 8:</a:t>
            </a:r>
            <a:endParaRPr lang="en-GB">
              <a:solidFill>
                <a:srgbClr val="0070C0"/>
              </a:solidFill>
              <a:latin typeface="Aptos Mono"/>
            </a:endParaRPr>
          </a:p>
          <a:p>
            <a:pPr>
              <a:buNone/>
              <a:defRPr/>
            </a:pPr>
            <a:r>
              <a:rPr lang="en-GB">
                <a:solidFill>
                  <a:srgbClr val="0070C0"/>
                </a:solidFill>
                <a:latin typeface="Aptos Mono"/>
              </a:rPr>
              <a:t>sdk install java 8.0.442-amzn</a:t>
            </a:r>
            <a:endParaRPr lang="en-GB">
              <a:latin typeface="Aptos Mono"/>
            </a:endParaRPr>
          </a:p>
        </p:txBody>
      </p:sp>
      <p:sp>
        <p:nvSpPr>
          <p:cNvPr id="4" name="Text Placeholder 2"/>
          <p:cNvSpPr txBox="1"/>
          <p:nvPr/>
        </p:nvSpPr>
        <p:spPr bwMode="auto">
          <a:xfrm>
            <a:off x="457277" y="425087"/>
            <a:ext cx="10515600" cy="1500187"/>
          </a:xfrm>
          <a:prstGeom prst="rect">
            <a:avLst/>
          </a:prstGeom>
        </p:spPr>
        <p:txBody>
          <a:bodyPr>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r>
              <a:rPr sz="3600">
                <a:solidFill>
                  <a:schemeClr val="tx1">
                    <a:lumMod val="50000"/>
                    <a:lumOff val="50000"/>
                  </a:schemeClr>
                </a:solidFill>
              </a:rPr>
              <a:t>Install Java (sdkman)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Some basic Linux commands</a:t>
            </a:r>
            <a:endParaRPr/>
          </a:p>
        </p:txBody>
      </p:sp>
      <p:sp>
        <p:nvSpPr>
          <p:cNvPr id="3" name="Text Placeholder 2"/>
          <p:cNvSpPr>
            <a:spLocks noGrp="1"/>
          </p:cNvSpPr>
          <p:nvPr>
            <p:ph type="body" idx="1"/>
          </p:nvPr>
        </p:nvSpPr>
        <p:spPr bwMode="auto"/>
        <p:txBody>
          <a:bodyPr/>
          <a:lstStyle/>
          <a:p>
            <a:pPr>
              <a:defRPr/>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533400" y="772886"/>
            <a:ext cx="8316686" cy="4524315"/>
          </a:xfrm>
          <a:prstGeom prst="rect">
            <a:avLst/>
          </a:prstGeom>
          <a:noFill/>
        </p:spPr>
        <p:txBody>
          <a:bodyPr wrap="square" rtlCol="0">
            <a:spAutoFit/>
          </a:bodyPr>
          <a:lstStyle/>
          <a:p>
            <a:pPr lvl="1">
              <a:defRPr/>
            </a:pPr>
            <a:r>
              <a:rPr lang="en-GB" sz="2400">
                <a:latin typeface="Menlo"/>
                <a:ea typeface="Menlo"/>
                <a:cs typeface="Menlo"/>
              </a:rPr>
              <a:t>pwd</a:t>
            </a:r>
            <a:endParaRPr/>
          </a:p>
          <a:p>
            <a:pPr lvl="1">
              <a:defRPr/>
            </a:pPr>
            <a:r>
              <a:rPr lang="en-GB" sz="2400">
                <a:latin typeface="Menlo"/>
                <a:ea typeface="Menlo"/>
                <a:cs typeface="Menlo"/>
              </a:rPr>
              <a:t>ls</a:t>
            </a:r>
            <a:endParaRPr/>
          </a:p>
          <a:p>
            <a:pPr lvl="1">
              <a:defRPr/>
            </a:pPr>
            <a:r>
              <a:rPr lang="en-GB" sz="2400">
                <a:latin typeface="Menlo"/>
                <a:ea typeface="Menlo"/>
                <a:cs typeface="Menlo"/>
              </a:rPr>
              <a:t>cd</a:t>
            </a:r>
            <a:endParaRPr/>
          </a:p>
          <a:p>
            <a:pPr lvl="1">
              <a:defRPr/>
            </a:pPr>
            <a:r>
              <a:rPr lang="en-GB" sz="2400">
                <a:latin typeface="Menlo"/>
                <a:ea typeface="Menlo"/>
                <a:cs typeface="Menlo"/>
              </a:rPr>
              <a:t>w</a:t>
            </a:r>
            <a:r>
              <a:rPr sz="2400">
                <a:latin typeface="Menlo"/>
                <a:ea typeface="Menlo"/>
                <a:cs typeface="Menlo"/>
              </a:rPr>
              <a:t>c –l</a:t>
            </a:r>
            <a:endParaRPr/>
          </a:p>
          <a:p>
            <a:pPr lvl="1">
              <a:defRPr/>
            </a:pPr>
            <a:r>
              <a:rPr lang="en-GB" sz="2400">
                <a:latin typeface="Menlo"/>
                <a:ea typeface="Menlo"/>
                <a:cs typeface="Menlo"/>
              </a:rPr>
              <a:t>grep</a:t>
            </a:r>
            <a:endParaRPr/>
          </a:p>
          <a:p>
            <a:pPr lvl="1">
              <a:defRPr/>
            </a:pPr>
            <a:r>
              <a:rPr lang="en-GB" sz="2400">
                <a:latin typeface="Menlo"/>
                <a:ea typeface="Menlo"/>
                <a:cs typeface="Menlo"/>
              </a:rPr>
              <a:t>sed </a:t>
            </a:r>
            <a:endParaRPr/>
          </a:p>
          <a:p>
            <a:pPr lvl="1">
              <a:defRPr/>
            </a:pPr>
            <a:r>
              <a:rPr lang="en-GB" sz="2400">
                <a:latin typeface="Menlo"/>
                <a:ea typeface="Menlo"/>
                <a:cs typeface="Menlo"/>
              </a:rPr>
              <a:t>awk </a:t>
            </a:r>
            <a:endParaRPr/>
          </a:p>
          <a:p>
            <a:pPr lvl="1">
              <a:defRPr/>
            </a:pPr>
            <a:r>
              <a:rPr lang="en-GB" sz="2400">
                <a:latin typeface="Menlo"/>
                <a:ea typeface="Menlo"/>
                <a:cs typeface="Menlo"/>
              </a:rPr>
              <a:t>find</a:t>
            </a:r>
            <a:endParaRPr/>
          </a:p>
          <a:p>
            <a:pPr lvl="1">
              <a:defRPr/>
            </a:pPr>
            <a:r>
              <a:rPr lang="en-GB" sz="2400">
                <a:latin typeface="Menlo"/>
                <a:ea typeface="Menlo"/>
                <a:cs typeface="Menlo"/>
              </a:rPr>
              <a:t>xargs</a:t>
            </a:r>
            <a:endParaRPr/>
          </a:p>
          <a:p>
            <a:pPr lvl="1">
              <a:defRPr/>
            </a:pPr>
            <a:endParaRPr lang="en-GB" sz="2400">
              <a:latin typeface="Menlo"/>
              <a:ea typeface="Menlo"/>
              <a:cs typeface="Menlo"/>
            </a:endParaRPr>
          </a:p>
          <a:p>
            <a:pPr lvl="1">
              <a:defRPr/>
            </a:pPr>
            <a:r>
              <a:rPr lang="en-GB" sz="2400">
                <a:latin typeface="Menlo"/>
                <a:ea typeface="Menlo"/>
                <a:cs typeface="Menlo"/>
              </a:rPr>
              <a:t>piping commands using the ‘|’ character</a:t>
            </a:r>
            <a:endParaRPr/>
          </a:p>
          <a:p>
            <a:pPr>
              <a:defRPr/>
            </a:pPr>
            <a:r>
              <a:rPr lang="en-GB" sz="2400">
                <a:latin typeface="Menlo"/>
                <a:ea typeface="Menlo"/>
                <a:cs typeface="Menlo"/>
              </a:rPr>
              <a:t> </a:t>
            </a:r>
            <a:endParaRPr sz="2400">
              <a:latin typeface="Menlo"/>
              <a:ea typeface="Menlo"/>
              <a:cs typeface="Menl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Some basic Linux commands</a:t>
            </a:r>
            <a:endParaRPr/>
          </a:p>
        </p:txBody>
      </p:sp>
      <p:sp>
        <p:nvSpPr>
          <p:cNvPr id="3" name="Text Placeholder 2"/>
          <p:cNvSpPr>
            <a:spLocks noGrp="1"/>
          </p:cNvSpPr>
          <p:nvPr>
            <p:ph type="body" idx="1"/>
          </p:nvPr>
        </p:nvSpPr>
        <p:spPr bwMode="auto"/>
        <p:txBody>
          <a:bodyPr>
            <a:normAutofit/>
          </a:bodyPr>
          <a:lstStyle/>
          <a:p>
            <a:pPr>
              <a:defRPr/>
            </a:pPr>
            <a:r>
              <a:rPr sz="3600"/>
              <a:t>Install Java (sdkman)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6018515" name="Title 1"/>
          <p:cNvSpPr>
            <a:spLocks noGrp="1"/>
          </p:cNvSpPr>
          <p:nvPr>
            <p:ph type="title"/>
          </p:nvPr>
        </p:nvSpPr>
        <p:spPr bwMode="auto"/>
        <p:txBody>
          <a:bodyPr>
            <a:normAutofit/>
          </a:bodyPr>
          <a:lstStyle/>
          <a:p>
            <a:pPr>
              <a:defRPr/>
            </a:pPr>
            <a:r>
              <a:rPr sz="5400">
                <a:solidFill>
                  <a:srgbClr val="0070C0"/>
                </a:solidFill>
              </a:rPr>
              <a:t>GC Calculation</a:t>
            </a:r>
            <a:endParaRPr/>
          </a:p>
        </p:txBody>
      </p:sp>
      <p:sp>
        <p:nvSpPr>
          <p:cNvPr id="393959513" name="Text Placeholder 2"/>
          <p:cNvSpPr>
            <a:spLocks noGrp="1"/>
          </p:cNvSpPr>
          <p:nvPr>
            <p:ph type="body" idx="1"/>
          </p:nvPr>
        </p:nvSpPr>
        <p:spPr bwMode="auto"/>
        <p:txBody>
          <a:bodyPr/>
          <a:lstStyle/>
          <a:p>
            <a:pPr>
              <a:defRPr/>
            </a:pPr>
            <a:r>
              <a:rPr lang="nb-NO"/>
              <a:t>Find the GC content of the fasta file </a:t>
            </a:r>
            <a:r>
              <a:rPr lang="nb-NO">
                <a:solidFill>
                  <a:srgbClr val="0070C0"/>
                </a:solidFill>
                <a:latin typeface="Aptos Mono"/>
              </a:rPr>
              <a:t>hairpin.fa</a:t>
            </a:r>
            <a:endParaRPr>
              <a:solidFill>
                <a:srgbClr val="0070C0"/>
              </a:solidFill>
              <a:latin typeface="Apto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440675" y="341523"/>
            <a:ext cx="4265911" cy="523220"/>
          </a:xfrm>
          <a:prstGeom prst="rect">
            <a:avLst/>
          </a:prstGeom>
          <a:noFill/>
        </p:spPr>
        <p:txBody>
          <a:bodyPr wrap="none" rtlCol="0">
            <a:spAutoFit/>
          </a:bodyPr>
          <a:lstStyle/>
          <a:p>
            <a:pPr>
              <a:defRPr/>
            </a:pPr>
            <a:r>
              <a:rPr sz="2800">
                <a:solidFill>
                  <a:srgbClr val="0070C0"/>
                </a:solidFill>
                <a:latin typeface="Aptos Mono"/>
              </a:rPr>
              <a:t>cat hairpin.fa|more</a:t>
            </a:r>
            <a:endParaRPr/>
          </a:p>
        </p:txBody>
      </p:sp>
      <p:sp>
        <p:nvSpPr>
          <p:cNvPr id="3" name="TextBox 2"/>
          <p:cNvSpPr txBox="1"/>
          <p:nvPr/>
        </p:nvSpPr>
        <p:spPr bwMode="auto">
          <a:xfrm>
            <a:off x="1145754" y="1145753"/>
            <a:ext cx="6628738" cy="2677656"/>
          </a:xfrm>
          <a:prstGeom prst="rect">
            <a:avLst/>
          </a:prstGeom>
          <a:noFill/>
        </p:spPr>
        <p:txBody>
          <a:bodyPr wrap="none" rtlCol="0">
            <a:spAutoFit/>
          </a:bodyPr>
          <a:lstStyle/>
          <a:p>
            <a:pPr>
              <a:defRPr/>
            </a:pPr>
            <a:r>
              <a:rPr lang="en-GB" sz="1400">
                <a:solidFill>
                  <a:srgbClr val="7030A0"/>
                </a:solidFill>
                <a:latin typeface="Aptos Mono"/>
              </a:rPr>
              <a:t>&gt;cel-let-7 MI0000001 Caenorhabditis elegans let-7 stem-loop</a:t>
            </a:r>
            <a:endParaRPr/>
          </a:p>
          <a:p>
            <a:pPr>
              <a:defRPr/>
            </a:pPr>
            <a:r>
              <a:rPr lang="en-GB" sz="1400">
                <a:solidFill>
                  <a:srgbClr val="7030A0"/>
                </a:solidFill>
                <a:latin typeface="Aptos Mono"/>
              </a:rPr>
              <a:t>UACACUGUGGAUCCGGUGAGGUAGUAGGUUGUAUAGUUUGGAAUAUUACCACCGGUGAAC</a:t>
            </a:r>
            <a:endParaRPr/>
          </a:p>
          <a:p>
            <a:pPr>
              <a:defRPr/>
            </a:pPr>
            <a:r>
              <a:rPr lang="en-GB" sz="1400">
                <a:solidFill>
                  <a:srgbClr val="7030A0"/>
                </a:solidFill>
                <a:latin typeface="Aptos Mono"/>
              </a:rPr>
              <a:t>UAUGCAAUUUUCUACCUUACCGGAGACAGAACUCUUCGA</a:t>
            </a:r>
            <a:endParaRPr/>
          </a:p>
          <a:p>
            <a:pPr>
              <a:defRPr/>
            </a:pPr>
            <a:r>
              <a:rPr lang="en-GB" sz="1400">
                <a:solidFill>
                  <a:srgbClr val="7030A0"/>
                </a:solidFill>
                <a:latin typeface="Aptos Mono"/>
              </a:rPr>
              <a:t>&gt;cel-lin-4 MI0000002 Caenorhabditis elegans lin-4 stem-loop</a:t>
            </a:r>
            <a:endParaRPr/>
          </a:p>
          <a:p>
            <a:pPr>
              <a:defRPr/>
            </a:pPr>
            <a:r>
              <a:rPr lang="en-GB" sz="1400">
                <a:solidFill>
                  <a:srgbClr val="7030A0"/>
                </a:solidFill>
                <a:latin typeface="Aptos Mono"/>
              </a:rPr>
              <a:t>AUGCUUCCGGCCUGUUCCCUGAGACCUCAAGUGUGAGUGUACUAUUGAUGCUUCACACCU</a:t>
            </a:r>
            <a:endParaRPr/>
          </a:p>
          <a:p>
            <a:pPr>
              <a:defRPr/>
            </a:pPr>
            <a:r>
              <a:rPr lang="en-GB" sz="1400">
                <a:solidFill>
                  <a:srgbClr val="7030A0"/>
                </a:solidFill>
                <a:latin typeface="Aptos Mono"/>
              </a:rPr>
              <a:t>GGGCUCUCCGGGUACCAGGACGGUUUGAGCAGAU</a:t>
            </a:r>
            <a:endParaRPr/>
          </a:p>
          <a:p>
            <a:pPr>
              <a:defRPr/>
            </a:pPr>
            <a:r>
              <a:rPr lang="en-GB" sz="1400">
                <a:solidFill>
                  <a:srgbClr val="7030A0"/>
                </a:solidFill>
                <a:latin typeface="Aptos Mono"/>
              </a:rPr>
              <a:t>&gt;cel-mir-1 MI0000003 Caenorhabditis elegans miR-1 stem-loop</a:t>
            </a:r>
            <a:endParaRPr/>
          </a:p>
          <a:p>
            <a:pPr>
              <a:defRPr/>
            </a:pPr>
            <a:r>
              <a:rPr lang="en-GB" sz="1400">
                <a:solidFill>
                  <a:srgbClr val="7030A0"/>
                </a:solidFill>
                <a:latin typeface="Aptos Mono"/>
              </a:rPr>
              <a:t>AAAGUGACCGUACCGAGCUGCAUACUUCCUUACAUGCCCAUACUAUAUCAUAAAUGGAUA</a:t>
            </a:r>
            <a:endParaRPr/>
          </a:p>
          <a:p>
            <a:pPr>
              <a:defRPr/>
            </a:pPr>
            <a:r>
              <a:rPr lang="en-GB" sz="1400">
                <a:solidFill>
                  <a:srgbClr val="7030A0"/>
                </a:solidFill>
                <a:latin typeface="Aptos Mono"/>
              </a:rPr>
              <a:t>UGGAAUGUAAAGAAGUAUGUAGAACGGGGUGGUAGU</a:t>
            </a:r>
            <a:endParaRPr/>
          </a:p>
          <a:p>
            <a:pPr>
              <a:defRPr/>
            </a:pPr>
            <a:r>
              <a:rPr lang="en-GB" sz="1400">
                <a:solidFill>
                  <a:srgbClr val="7030A0"/>
                </a:solidFill>
                <a:latin typeface="Aptos Mono"/>
              </a:rPr>
              <a:t>&gt;cel-mir-2 MI0000004 Caenorhabditis elegans miR-2 stem-loop</a:t>
            </a:r>
            <a:endParaRPr/>
          </a:p>
          <a:p>
            <a:pPr>
              <a:defRPr/>
            </a:pPr>
            <a:r>
              <a:rPr lang="en-GB" sz="1400">
                <a:solidFill>
                  <a:srgbClr val="7030A0"/>
                </a:solidFill>
                <a:latin typeface="Aptos Mono"/>
              </a:rPr>
              <a:t>UAAACAGUAUACAGAAAGCCAUCAAAGCGGUGGUUGAUGUGUUGCAAAUUAUGACUUUCA</a:t>
            </a:r>
            <a:endParaRPr/>
          </a:p>
          <a:p>
            <a:pPr>
              <a:defRPr/>
            </a:pPr>
            <a:r>
              <a:rPr lang="en-GB" sz="1400">
                <a:solidFill>
                  <a:srgbClr val="7030A0"/>
                </a:solidFill>
                <a:latin typeface="Aptos Mono"/>
              </a:rPr>
              <a:t>UAUCACAGCCAGCUUUGAUGUGCUGCCUGUUGCACUGU</a:t>
            </a:r>
            <a:endParaRPr sz="1400">
              <a:solidFill>
                <a:srgbClr val="7030A0"/>
              </a:solidFill>
              <a:latin typeface="Aptos Mono"/>
            </a:endParaRPr>
          </a:p>
        </p:txBody>
      </p:sp>
      <p:sp>
        <p:nvSpPr>
          <p:cNvPr id="4" name="TextBox 3"/>
          <p:cNvSpPr txBox="1"/>
          <p:nvPr/>
        </p:nvSpPr>
        <p:spPr bwMode="auto">
          <a:xfrm>
            <a:off x="582058" y="3920164"/>
            <a:ext cx="8621271" cy="523220"/>
          </a:xfrm>
          <a:prstGeom prst="rect">
            <a:avLst/>
          </a:prstGeom>
          <a:noFill/>
        </p:spPr>
        <p:txBody>
          <a:bodyPr wrap="none" rtlCol="0">
            <a:spAutoFit/>
          </a:bodyPr>
          <a:lstStyle/>
          <a:p>
            <a:pPr>
              <a:defRPr/>
            </a:pPr>
            <a:r>
              <a:rPr lang="en-GB" sz="2800">
                <a:solidFill>
                  <a:schemeClr val="tx1">
                    <a:lumMod val="50000"/>
                    <a:lumOff val="50000"/>
                  </a:schemeClr>
                </a:solidFill>
                <a:latin typeface="Aptos"/>
              </a:rPr>
              <a:t>L</a:t>
            </a:r>
            <a:r>
              <a:rPr sz="2800">
                <a:solidFill>
                  <a:schemeClr val="tx1">
                    <a:lumMod val="50000"/>
                    <a:lumOff val="50000"/>
                  </a:schemeClr>
                </a:solidFill>
                <a:latin typeface="Aptos"/>
              </a:rPr>
              <a:t>et’s modify the file so that we have one sequence/line</a:t>
            </a:r>
            <a:endParaRPr/>
          </a:p>
        </p:txBody>
      </p:sp>
      <p:sp>
        <p:nvSpPr>
          <p:cNvPr id="7" name="TextBox 6"/>
          <p:cNvSpPr txBox="1"/>
          <p:nvPr/>
        </p:nvSpPr>
        <p:spPr bwMode="auto">
          <a:xfrm>
            <a:off x="525137" y="4689508"/>
            <a:ext cx="10182596" cy="584775"/>
          </a:xfrm>
          <a:prstGeom prst="rect">
            <a:avLst/>
          </a:prstGeom>
          <a:noFill/>
        </p:spPr>
        <p:txBody>
          <a:bodyPr wrap="none" rtlCol="0">
            <a:spAutoFit/>
          </a:bodyPr>
          <a:lstStyle/>
          <a:p>
            <a:pPr>
              <a:defRPr/>
            </a:pPr>
            <a:r>
              <a:rPr lang="en-GB" sz="1600">
                <a:solidFill>
                  <a:srgbClr val="0070C0"/>
                </a:solidFill>
                <a:latin typeface="Aptos Mono"/>
              </a:rPr>
              <a:t>awk '/^&gt;/ {printf("\n%s\n",$0);next; } { printf("%s",$0);} END {printf("\n");}’ \</a:t>
            </a:r>
            <a:endParaRPr/>
          </a:p>
          <a:p>
            <a:pPr>
              <a:defRPr/>
            </a:pPr>
            <a:r>
              <a:rPr lang="en-GB" sz="1600">
                <a:solidFill>
                  <a:srgbClr val="0070C0"/>
                </a:solidFill>
                <a:latin typeface="Aptos Mono"/>
              </a:rPr>
              <a:t>    &lt; hairpin.fa &gt; hairpin_flat.fa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440675" y="341523"/>
            <a:ext cx="5339923" cy="523220"/>
          </a:xfrm>
          <a:prstGeom prst="rect">
            <a:avLst/>
          </a:prstGeom>
          <a:noFill/>
        </p:spPr>
        <p:txBody>
          <a:bodyPr wrap="none" rtlCol="0">
            <a:spAutoFit/>
          </a:bodyPr>
          <a:lstStyle/>
          <a:p>
            <a:pPr>
              <a:defRPr/>
            </a:pPr>
            <a:r>
              <a:rPr sz="2800">
                <a:solidFill>
                  <a:srgbClr val="0070C0"/>
                </a:solidFill>
                <a:latin typeface="Aptos Mono"/>
              </a:rPr>
              <a:t>cat hairpin_flat.fa|more</a:t>
            </a:r>
            <a:endParaRPr/>
          </a:p>
        </p:txBody>
      </p:sp>
      <p:sp>
        <p:nvSpPr>
          <p:cNvPr id="3" name="TextBox 2"/>
          <p:cNvSpPr txBox="1"/>
          <p:nvPr/>
        </p:nvSpPr>
        <p:spPr bwMode="auto">
          <a:xfrm>
            <a:off x="1145754" y="1145753"/>
            <a:ext cx="10817385" cy="1815882"/>
          </a:xfrm>
          <a:prstGeom prst="rect">
            <a:avLst/>
          </a:prstGeom>
          <a:noFill/>
        </p:spPr>
        <p:txBody>
          <a:bodyPr wrap="none" rtlCol="0">
            <a:spAutoFit/>
          </a:bodyPr>
          <a:lstStyle/>
          <a:p>
            <a:pPr>
              <a:defRPr/>
            </a:pPr>
            <a:r>
              <a:rPr lang="en-GB" sz="1400">
                <a:solidFill>
                  <a:srgbClr val="7030A0"/>
                </a:solidFill>
                <a:latin typeface="Aptos Mono"/>
              </a:rPr>
              <a:t>&gt;cel-let-7 MI0000001 Caenorhabditis elegans let-7 stem-loop</a:t>
            </a:r>
            <a:endParaRPr/>
          </a:p>
          <a:p>
            <a:pPr>
              <a:defRPr/>
            </a:pPr>
            <a:r>
              <a:rPr lang="en-GB" sz="1400">
                <a:solidFill>
                  <a:srgbClr val="7030A0"/>
                </a:solidFill>
                <a:latin typeface="Aptos Mono"/>
              </a:rPr>
              <a:t>UACACUGUGGAUCCGGUGAGGUAGUAGGUUGUAUAGUUUGGAAUAUUACCACCGGUGAACUAUGCAAUUUUCUACCUUACCGGAGACAGAACUCUUCGA</a:t>
            </a:r>
            <a:endParaRPr/>
          </a:p>
          <a:p>
            <a:pPr>
              <a:defRPr/>
            </a:pPr>
            <a:r>
              <a:rPr lang="en-GB" sz="1400">
                <a:solidFill>
                  <a:srgbClr val="7030A0"/>
                </a:solidFill>
                <a:latin typeface="Aptos Mono"/>
              </a:rPr>
              <a:t>&gt;cel-lin-4 MI0000002 Caenorhabditis elegans lin-4 stem-loop</a:t>
            </a:r>
            <a:endParaRPr/>
          </a:p>
          <a:p>
            <a:pPr>
              <a:defRPr/>
            </a:pPr>
            <a:r>
              <a:rPr lang="en-GB" sz="1400">
                <a:solidFill>
                  <a:srgbClr val="7030A0"/>
                </a:solidFill>
                <a:latin typeface="Aptos Mono"/>
              </a:rPr>
              <a:t>AUGCUUCCGGCCUGUUCCCUGAGACCUCAAGUGUGAGUGUACUAUUGAUGCUUCACACCUGGGCUCUCCGGGUACCAGGACGGUUUGAGCAGAU</a:t>
            </a:r>
            <a:endParaRPr/>
          </a:p>
          <a:p>
            <a:pPr>
              <a:defRPr/>
            </a:pPr>
            <a:r>
              <a:rPr lang="en-GB" sz="1400">
                <a:solidFill>
                  <a:srgbClr val="7030A0"/>
                </a:solidFill>
                <a:latin typeface="Aptos Mono"/>
              </a:rPr>
              <a:t>&gt;cel-mir-1 MI0000003 Caenorhabditis elegans miR-1 stem-loop</a:t>
            </a:r>
            <a:endParaRPr/>
          </a:p>
          <a:p>
            <a:pPr>
              <a:defRPr/>
            </a:pPr>
            <a:r>
              <a:rPr lang="en-GB" sz="1400">
                <a:solidFill>
                  <a:srgbClr val="7030A0"/>
                </a:solidFill>
                <a:latin typeface="Aptos Mono"/>
              </a:rPr>
              <a:t>AAAGUGACCGUACCGAGCUGCAUACUUCCUUACAUGCCCAUACUAUAUCAUAAAUGGAUAUGGAAUGUAAAGAAGUAUGUAGAACGGGGUGGUAGU</a:t>
            </a:r>
            <a:endParaRPr/>
          </a:p>
          <a:p>
            <a:pPr>
              <a:defRPr/>
            </a:pPr>
            <a:r>
              <a:rPr lang="en-GB" sz="1400">
                <a:solidFill>
                  <a:srgbClr val="7030A0"/>
                </a:solidFill>
                <a:latin typeface="Aptos Mono"/>
              </a:rPr>
              <a:t>&gt;cel-mir-2 MI0000004 Caenorhabditis elegans miR-2 stem-loop</a:t>
            </a:r>
            <a:endParaRPr/>
          </a:p>
          <a:p>
            <a:pPr>
              <a:defRPr/>
            </a:pPr>
            <a:r>
              <a:rPr lang="en-GB" sz="1400">
                <a:solidFill>
                  <a:srgbClr val="7030A0"/>
                </a:solidFill>
                <a:latin typeface="Aptos Mono"/>
              </a:rPr>
              <a:t>UAAACAGUAUACAGAAAGCCAUCAAAGCGGUGGUUGAUGUGUUGCAAAUUAUGACUUUCAUAUCACAGCCAGCUUUGAUGUGCUGCCUGUUGCACUGU</a:t>
            </a:r>
            <a:endParaRPr sz="1400">
              <a:solidFill>
                <a:srgbClr val="7030A0"/>
              </a:solidFill>
              <a:latin typeface="Aptos Mono"/>
            </a:endParaRPr>
          </a:p>
        </p:txBody>
      </p:sp>
      <p:sp>
        <p:nvSpPr>
          <p:cNvPr id="4" name="TextBox 3"/>
          <p:cNvSpPr txBox="1"/>
          <p:nvPr/>
        </p:nvSpPr>
        <p:spPr bwMode="auto">
          <a:xfrm>
            <a:off x="582058" y="4757445"/>
            <a:ext cx="8621271" cy="523220"/>
          </a:xfrm>
          <a:prstGeom prst="rect">
            <a:avLst/>
          </a:prstGeom>
          <a:noFill/>
        </p:spPr>
        <p:txBody>
          <a:bodyPr wrap="none" rtlCol="0">
            <a:spAutoFit/>
          </a:bodyPr>
          <a:lstStyle/>
          <a:p>
            <a:pPr>
              <a:defRPr/>
            </a:pPr>
            <a:r>
              <a:rPr lang="en-GB" sz="2800">
                <a:solidFill>
                  <a:schemeClr val="tx1">
                    <a:lumMod val="50000"/>
                    <a:lumOff val="50000"/>
                  </a:schemeClr>
                </a:solidFill>
                <a:latin typeface="Aptos"/>
              </a:rPr>
              <a:t>L</a:t>
            </a:r>
            <a:r>
              <a:rPr sz="2800">
                <a:solidFill>
                  <a:schemeClr val="tx1">
                    <a:lumMod val="50000"/>
                    <a:lumOff val="50000"/>
                  </a:schemeClr>
                </a:solidFill>
                <a:latin typeface="Aptos"/>
              </a:rPr>
              <a:t>et’s modify the file so that we have one sequence/line</a:t>
            </a:r>
            <a:endParaRPr/>
          </a:p>
        </p:txBody>
      </p:sp>
      <p:sp>
        <p:nvSpPr>
          <p:cNvPr id="7" name="TextBox 6"/>
          <p:cNvSpPr txBox="1"/>
          <p:nvPr/>
        </p:nvSpPr>
        <p:spPr bwMode="auto">
          <a:xfrm>
            <a:off x="525137" y="5526789"/>
            <a:ext cx="11540338" cy="338554"/>
          </a:xfrm>
          <a:prstGeom prst="rect">
            <a:avLst/>
          </a:prstGeom>
          <a:noFill/>
        </p:spPr>
        <p:txBody>
          <a:bodyPr wrap="none" rtlCol="0">
            <a:spAutoFit/>
          </a:bodyPr>
          <a:lstStyle/>
          <a:p>
            <a:pPr>
              <a:defRPr/>
            </a:pPr>
            <a:r>
              <a:rPr lang="en-GB" sz="1600">
                <a:solidFill>
                  <a:srgbClr val="0070C0"/>
                </a:solidFill>
                <a:latin typeface="Aptos Mono"/>
              </a:rPr>
              <a:t>awk '/^&gt;/ {printf("\n%s\n",$0);next; } { printf("%s",$0);} END {printf("\n");}’ &lt; hairpin.fa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85396935" name="TextBox 1"/>
          <p:cNvSpPr txBox="1"/>
          <p:nvPr/>
        </p:nvSpPr>
        <p:spPr bwMode="auto">
          <a:xfrm>
            <a:off x="620484" y="424541"/>
            <a:ext cx="10428514" cy="2262157"/>
          </a:xfrm>
          <a:prstGeom prst="rect">
            <a:avLst/>
          </a:prstGeom>
          <a:noFill/>
        </p:spPr>
        <p:txBody>
          <a:bodyPr wrap="square" rtlCol="0">
            <a:spAutoFit/>
          </a:bodyPr>
          <a:lstStyle/>
          <a:p>
            <a:pPr>
              <a:defRPr/>
            </a:pPr>
            <a:r>
              <a:rPr sz="2000">
                <a:latin typeface="Calibri Light"/>
              </a:rPr>
              <a:t>We are going to work with the code and data in the folder</a:t>
            </a:r>
            <a:endParaRPr sz="2400">
              <a:latin typeface="Calibri Light"/>
            </a:endParaRPr>
          </a:p>
          <a:p>
            <a:pPr>
              <a:defRPr/>
            </a:pPr>
            <a:r>
              <a:rPr sz="1400">
                <a:solidFill>
                  <a:srgbClr val="0070C0"/>
                </a:solidFill>
                <a:latin typeface="Andale Mono"/>
              </a:rPr>
              <a:t> </a:t>
            </a:r>
            <a:r>
              <a:rPr sz="1400">
                <a:solidFill>
                  <a:srgbClr val="7030A0"/>
                </a:solidFill>
                <a:latin typeface="Andale Mono"/>
              </a:rPr>
              <a:t>..</a:t>
            </a:r>
            <a:r>
              <a:rPr lang="en-GB" sz="1400">
                <a:solidFill>
                  <a:srgbClr val="7030A0"/>
                </a:solidFill>
                <a:latin typeface="Andale Mono"/>
              </a:rPr>
              <a:t>/BINF_M612/day1/GCCalculation/software</a:t>
            </a:r>
            <a:endParaRPr/>
          </a:p>
          <a:p>
            <a:pPr>
              <a:defRPr/>
            </a:pPr>
            <a:endParaRPr lang="en-GB">
              <a:solidFill>
                <a:srgbClr val="0070C0"/>
              </a:solidFill>
              <a:latin typeface="Andale Mono"/>
            </a:endParaRPr>
          </a:p>
          <a:p>
            <a:pPr>
              <a:spcAft>
                <a:spcPts val="599"/>
              </a:spcAft>
              <a:defRPr/>
            </a:pPr>
            <a:r>
              <a:rPr sz="2000">
                <a:latin typeface="Calibri Light"/>
              </a:rPr>
              <a:t>This folder contains two java files </a:t>
            </a:r>
            <a:r>
              <a:rPr lang="en-GB">
                <a:solidFill>
                  <a:srgbClr val="7030A0"/>
                </a:solidFill>
                <a:latin typeface="Andale Mono"/>
                <a:ea typeface="Menlo"/>
                <a:cs typeface="Menlo"/>
              </a:rPr>
              <a:t>CalcGC.jar</a:t>
            </a:r>
            <a:r>
              <a:rPr lang="en-GB" sz="2000">
                <a:solidFill>
                  <a:srgbClr val="7030A0"/>
                </a:solidFill>
                <a:latin typeface="Calibri Light"/>
              </a:rPr>
              <a:t> </a:t>
            </a:r>
            <a:r>
              <a:rPr lang="en-GB" sz="2000">
                <a:latin typeface="Calibri Light"/>
              </a:rPr>
              <a:t>and </a:t>
            </a:r>
            <a:r>
              <a:rPr lang="en-GB">
                <a:solidFill>
                  <a:srgbClr val="7030A0"/>
                </a:solidFill>
                <a:latin typeface="Andale Mono"/>
                <a:ea typeface="Menlo"/>
                <a:cs typeface="Menlo"/>
              </a:rPr>
              <a:t>GCCalc.jar</a:t>
            </a:r>
            <a:endParaRPr lang="en-GB">
              <a:latin typeface="Andale Mono"/>
              <a:ea typeface="Menlo"/>
              <a:cs typeface="Menlo"/>
            </a:endParaRPr>
          </a:p>
          <a:p>
            <a:pPr>
              <a:spcAft>
                <a:spcPts val="599"/>
              </a:spcAft>
              <a:defRPr/>
            </a:pPr>
            <a:r>
              <a:rPr sz="2000">
                <a:latin typeface="Calibri Light"/>
                <a:ea typeface="Menlo"/>
                <a:cs typeface="Menlo"/>
              </a:rPr>
              <a:t>They both calculate average GC content for an input file of fasta sequences</a:t>
            </a:r>
            <a:endParaRPr/>
          </a:p>
          <a:p>
            <a:pPr>
              <a:spcAft>
                <a:spcPts val="599"/>
              </a:spcAft>
              <a:defRPr/>
            </a:pPr>
            <a:r>
              <a:rPr sz="2000">
                <a:latin typeface="Calibri Light"/>
                <a:ea typeface="Menlo"/>
                <a:cs typeface="Menlo"/>
              </a:rPr>
              <a:t>We can find out how to run the program by typing</a:t>
            </a:r>
            <a:endParaRPr/>
          </a:p>
          <a:p>
            <a:pPr>
              <a:defRPr/>
            </a:pPr>
            <a:r>
              <a:rPr lang="en-GB" sz="1400">
                <a:latin typeface="Andale Mono"/>
                <a:ea typeface="Menlo"/>
                <a:cs typeface="Menlo"/>
              </a:rPr>
              <a:t>$ </a:t>
            </a:r>
            <a:r>
              <a:rPr lang="en-GB" sz="1400">
                <a:solidFill>
                  <a:srgbClr val="0070C0"/>
                </a:solidFill>
                <a:latin typeface="Andale Mono"/>
                <a:ea typeface="Menlo"/>
                <a:cs typeface="Menlo"/>
              </a:rPr>
              <a:t>java -jar day1/GCCalculation/software/GCcalc.jar -h</a:t>
            </a:r>
            <a:endParaRPr/>
          </a:p>
        </p:txBody>
      </p:sp>
      <p:sp>
        <p:nvSpPr>
          <p:cNvPr id="537317992" name="TextBox 4"/>
          <p:cNvSpPr txBox="1"/>
          <p:nvPr/>
        </p:nvSpPr>
        <p:spPr bwMode="auto">
          <a:xfrm>
            <a:off x="0" y="6487885"/>
            <a:ext cx="12192360" cy="366119"/>
          </a:xfrm>
          <a:prstGeom prst="rect">
            <a:avLst/>
          </a:prstGeom>
          <a:solidFill>
            <a:srgbClr val="0070C0"/>
          </a:solidFill>
        </p:spPr>
        <p:txBody>
          <a:bodyPr wrap="square" rtlCol="0">
            <a:spAutoFit/>
          </a:bodyPr>
          <a:lstStyle/>
          <a:p>
            <a:pPr algn="just">
              <a:defRPr/>
            </a:pPr>
            <a:r>
              <a:rPr>
                <a:solidFill>
                  <a:schemeClr val="bg1"/>
                </a:solidFill>
              </a:rPr>
              <a:t>DEBUGGING: 									GC CALCULATION</a:t>
            </a:r>
            <a:endParaRPr/>
          </a:p>
        </p:txBody>
      </p:sp>
      <p:sp>
        <p:nvSpPr>
          <p:cNvPr id="389742795" name="TextBox 6"/>
          <p:cNvSpPr txBox="1"/>
          <p:nvPr/>
        </p:nvSpPr>
        <p:spPr bwMode="auto">
          <a:xfrm>
            <a:off x="819149" y="2731956"/>
            <a:ext cx="9489621" cy="2246769"/>
          </a:xfrm>
          <a:prstGeom prst="rect">
            <a:avLst/>
          </a:prstGeom>
          <a:noFill/>
        </p:spPr>
        <p:txBody>
          <a:bodyPr wrap="square">
            <a:spAutoFit/>
          </a:bodyPr>
          <a:lstStyle/>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GCCalc</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initializing</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parse arguments</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    =======================================================================\</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    | GCCalc  :                                                            \</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    |    Java code to calculate GC percentage in a FastA file              \</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    =======================================================================\</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usage: command line options</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highlight>
                  <a:srgbClr val="00FF00"/>
                </a:highlight>
                <a:latin typeface="Andale Mono"/>
                <a:ea typeface="Menlo"/>
                <a:cs typeface="Menlo"/>
              </a:rPr>
              <a:t> -f,--sequence file &lt;arg&gt;   sequence file in FASTA format</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 -h,--help                  view help</a:t>
            </a:r>
            <a:endParaRPr sz="1400" b="0" i="0" u="none" strike="noStrike" cap="none" spc="0">
              <a:ln>
                <a:noFill/>
              </a:ln>
              <a:solidFill>
                <a:prstClr val="black"/>
              </a:solidFill>
              <a:latin typeface="Andale Mono"/>
              <a:ea typeface="Menlo"/>
              <a:cs typeface="Menlo"/>
            </a:endParaRPr>
          </a:p>
        </p:txBody>
      </p:sp>
      <p:sp>
        <p:nvSpPr>
          <p:cNvPr id="2026020565" name="TextBox 8"/>
          <p:cNvSpPr txBox="1"/>
          <p:nvPr/>
        </p:nvSpPr>
        <p:spPr bwMode="auto">
          <a:xfrm>
            <a:off x="666747" y="5056803"/>
            <a:ext cx="10491108" cy="723274"/>
          </a:xfrm>
          <a:prstGeom prst="rect">
            <a:avLst/>
          </a:prstGeom>
          <a:noFill/>
        </p:spPr>
        <p:txBody>
          <a:bodyPr wrap="square">
            <a:spAutoFit/>
          </a:bodyPr>
          <a:lstStyle/>
          <a:p>
            <a:pPr>
              <a:spcAft>
                <a:spcPts val="599"/>
              </a:spcAft>
              <a:defRPr/>
            </a:pPr>
            <a:r>
              <a:rPr lang="en-GB" sz="1800">
                <a:latin typeface="Calibri Light"/>
                <a:ea typeface="Menlo"/>
                <a:cs typeface="Menlo"/>
              </a:rPr>
              <a:t>S</a:t>
            </a:r>
            <a:r>
              <a:rPr sz="1800">
                <a:latin typeface="Calibri Light"/>
                <a:ea typeface="Menlo"/>
                <a:cs typeface="Menlo"/>
              </a:rPr>
              <a:t>o, we just need to specify a fasta file.  Let’s start with the file </a:t>
            </a:r>
            <a:r>
              <a:rPr lang="en-GB" sz="1400">
                <a:solidFill>
                  <a:srgbClr val="7030A0"/>
                </a:solidFill>
                <a:latin typeface="Andale Mono"/>
                <a:ea typeface="Menlo"/>
                <a:cs typeface="Menlo"/>
              </a:rPr>
              <a:t>data/GCtest.fa</a:t>
            </a:r>
            <a:r>
              <a:rPr sz="1400">
                <a:solidFill>
                  <a:srgbClr val="7030A0"/>
                </a:solidFill>
                <a:latin typeface="Andale Mono"/>
                <a:ea typeface="Menlo"/>
                <a:cs typeface="Menlo"/>
              </a:rPr>
              <a:t> </a:t>
            </a:r>
            <a:endParaRPr/>
          </a:p>
          <a:p>
            <a:pPr>
              <a:spcAft>
                <a:spcPts val="599"/>
              </a:spcAft>
              <a:defRPr/>
            </a:pPr>
            <a:r>
              <a:rPr lang="en-GB">
                <a:latin typeface="Calibri Light"/>
              </a:rPr>
              <a:t>(This corresponds to an alignment of sequences for the 3’UTR of the </a:t>
            </a:r>
            <a:r>
              <a:rPr lang="en-GB" b="1">
                <a:latin typeface="Calibri Light"/>
              </a:rPr>
              <a:t>Lysine Methyltransferase 5B </a:t>
            </a:r>
            <a:r>
              <a:rPr lang="en-GB">
                <a:latin typeface="Calibri Light"/>
              </a:rPr>
              <a:t>gene)</a:t>
            </a:r>
            <a:endParaRPr sz="1800">
              <a:latin typeface="Calibri Light"/>
              <a:ea typeface="Menlo"/>
              <a:cs typeface="Menl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23724197" name="TextBox 1"/>
          <p:cNvSpPr txBox="1"/>
          <p:nvPr/>
        </p:nvSpPr>
        <p:spPr bwMode="auto">
          <a:xfrm>
            <a:off x="620484" y="424541"/>
            <a:ext cx="10428514" cy="830997"/>
          </a:xfrm>
          <a:prstGeom prst="rect">
            <a:avLst/>
          </a:prstGeom>
          <a:noFill/>
        </p:spPr>
        <p:txBody>
          <a:bodyPr wrap="square" rtlCol="0">
            <a:spAutoFit/>
          </a:bodyPr>
          <a:lstStyle/>
          <a:p>
            <a:pPr>
              <a:defRPr/>
            </a:pPr>
            <a:r>
              <a:rPr lang="en-GB" sz="2000">
                <a:solidFill>
                  <a:srgbClr val="7030A0"/>
                </a:solidFill>
                <a:latin typeface="Calibri Light"/>
                <a:ea typeface="Menlo"/>
                <a:cs typeface="Menlo"/>
              </a:rPr>
              <a:t>We’ve tried with a small test dataset. Let’s repeat with a real one.</a:t>
            </a:r>
            <a:endParaRPr lang="en-GB" sz="1600">
              <a:solidFill>
                <a:srgbClr val="7030A0"/>
              </a:solidFill>
              <a:latin typeface="Andale Mono"/>
              <a:ea typeface="Menlo"/>
              <a:cs typeface="Menlo"/>
            </a:endParaRPr>
          </a:p>
          <a:p>
            <a:pPr>
              <a:defRPr/>
            </a:pPr>
            <a:r>
              <a:rPr lang="en-GB" sz="1400">
                <a:latin typeface="Andale Mono"/>
                <a:ea typeface="Menlo"/>
                <a:cs typeface="Menlo"/>
              </a:rPr>
              <a:t>$ </a:t>
            </a:r>
            <a:r>
              <a:rPr lang="en-GB" sz="1400">
                <a:solidFill>
                  <a:srgbClr val="0070C0"/>
                </a:solidFill>
                <a:latin typeface="Andale Mono"/>
                <a:ea typeface="Menlo"/>
                <a:cs typeface="Menlo"/>
              </a:rPr>
              <a:t>java -jar day1/GCCalculation/software/GCCalc.jar </a:t>
            </a:r>
            <a:endParaRPr/>
          </a:p>
          <a:p>
            <a:pPr>
              <a:defRPr/>
            </a:pPr>
            <a:r>
              <a:rPr lang="en-GB" sz="1400">
                <a:solidFill>
                  <a:srgbClr val="0070C0"/>
                </a:solidFill>
                <a:latin typeface="Andale Mono"/>
                <a:ea typeface="Menlo"/>
                <a:cs typeface="Menlo"/>
              </a:rPr>
              <a:t>-f day1/GCCalculation/data/GCtest.fa</a:t>
            </a:r>
            <a:endParaRPr/>
          </a:p>
        </p:txBody>
      </p:sp>
      <p:sp>
        <p:nvSpPr>
          <p:cNvPr id="1274651109" name="TextBox 4"/>
          <p:cNvSpPr txBox="1"/>
          <p:nvPr/>
        </p:nvSpPr>
        <p:spPr bwMode="auto">
          <a:xfrm>
            <a:off x="0" y="6487885"/>
            <a:ext cx="12193799" cy="366119"/>
          </a:xfrm>
          <a:prstGeom prst="rect">
            <a:avLst/>
          </a:prstGeom>
          <a:solidFill>
            <a:srgbClr val="0070C0"/>
          </a:solidFill>
        </p:spPr>
        <p:txBody>
          <a:bodyPr wrap="square" rtlCol="0">
            <a:spAutoFit/>
          </a:bodyPr>
          <a:lstStyle/>
          <a:p>
            <a:pPr algn="just">
              <a:defRPr/>
            </a:pPr>
            <a:r>
              <a:rPr>
                <a:solidFill>
                  <a:schemeClr val="bg1"/>
                </a:solidFill>
              </a:rPr>
              <a:t>DEBUGGING: 									GC CALCULATION</a:t>
            </a:r>
            <a:endParaRPr/>
          </a:p>
        </p:txBody>
      </p:sp>
      <p:sp>
        <p:nvSpPr>
          <p:cNvPr id="1583689162" name="TextBox 6"/>
          <p:cNvSpPr txBox="1"/>
          <p:nvPr/>
        </p:nvSpPr>
        <p:spPr bwMode="auto">
          <a:xfrm>
            <a:off x="710291" y="1295042"/>
            <a:ext cx="9489621" cy="1600437"/>
          </a:xfrm>
          <a:prstGeom prst="rect">
            <a:avLst/>
          </a:prstGeom>
          <a:noFill/>
        </p:spPr>
        <p:txBody>
          <a:bodyPr wrap="square">
            <a:spAutoFit/>
          </a:bodyPr>
          <a:lstStyle/>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GCCalc</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initializing</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parse arguments</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fasta input file is &lt;day1/GCCalculation/data/ENSG00000110066___ENST00000441488___2___KMT5B__uniq_aln.fa&gt;</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read &lt;16&gt; sequences from file</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highlight>
                  <a:srgbClr val="00FF00"/>
                </a:highlight>
                <a:latin typeface="Andale Mono"/>
                <a:ea typeface="Menlo"/>
                <a:cs typeface="Menlo"/>
              </a:rPr>
              <a:t>average GC value of all sequences is &lt;43.35%&gt;</a:t>
            </a:r>
            <a:endParaRPr sz="1400" b="0" i="0" u="none" strike="noStrike" cap="none" spc="0">
              <a:ln>
                <a:noFill/>
              </a:ln>
              <a:solidFill>
                <a:prstClr val="black"/>
              </a:solidFill>
              <a:highlight>
                <a:srgbClr val="00FF00"/>
              </a:highlight>
              <a:latin typeface="Andale Mono"/>
              <a:ea typeface="Menlo"/>
              <a:cs typeface="Menlo"/>
            </a:endParaRPr>
          </a:p>
        </p:txBody>
      </p:sp>
      <p:sp>
        <p:nvSpPr>
          <p:cNvPr id="2064132993" name="TextBox 2"/>
          <p:cNvSpPr txBox="1"/>
          <p:nvPr/>
        </p:nvSpPr>
        <p:spPr bwMode="auto">
          <a:xfrm>
            <a:off x="664026" y="2993571"/>
            <a:ext cx="10428514" cy="830997"/>
          </a:xfrm>
          <a:prstGeom prst="rect">
            <a:avLst/>
          </a:prstGeom>
          <a:noFill/>
        </p:spPr>
        <p:txBody>
          <a:bodyPr wrap="square" rtlCol="0">
            <a:spAutoFit/>
          </a:bodyPr>
          <a:lstStyle/>
          <a:p>
            <a:pPr>
              <a:defRPr/>
            </a:pPr>
            <a:r>
              <a:rPr lang="en-GB" sz="2000">
                <a:latin typeface="Calibri Light"/>
              </a:rPr>
              <a:t>And repeat using </a:t>
            </a:r>
            <a:r>
              <a:rPr lang="en-GB" sz="1600" b="0" i="0" u="none" strike="noStrike" cap="none" spc="0">
                <a:ln>
                  <a:noFill/>
                </a:ln>
                <a:solidFill>
                  <a:srgbClr val="7030A0"/>
                </a:solidFill>
                <a:latin typeface="Andale Mono"/>
                <a:ea typeface="Arial"/>
                <a:cs typeface="Arial"/>
              </a:rPr>
              <a:t>CalcGC.jar</a:t>
            </a:r>
            <a:endParaRPr lang="en-GB" sz="2000">
              <a:latin typeface="Calibri Light"/>
              <a:ea typeface="Menlo"/>
              <a:cs typeface="Menlo"/>
            </a:endParaRPr>
          </a:p>
          <a:p>
            <a:pPr>
              <a:defRPr/>
            </a:pPr>
            <a:r>
              <a:rPr lang="en-GB" sz="1400">
                <a:latin typeface="Andale Mono"/>
                <a:ea typeface="Menlo"/>
                <a:cs typeface="Menlo"/>
              </a:rPr>
              <a:t>$ </a:t>
            </a:r>
            <a:r>
              <a:rPr lang="en-GB" sz="1400">
                <a:solidFill>
                  <a:srgbClr val="0070C0"/>
                </a:solidFill>
                <a:latin typeface="Andale Mono"/>
                <a:ea typeface="Menlo"/>
                <a:cs typeface="Menlo"/>
              </a:rPr>
              <a:t>java -jar day1/GCCalculation/software/CalcGC.jar </a:t>
            </a:r>
            <a:endParaRPr/>
          </a:p>
          <a:p>
            <a:pPr>
              <a:defRPr/>
            </a:pPr>
            <a:r>
              <a:rPr lang="en-GB" sz="1400">
                <a:solidFill>
                  <a:srgbClr val="0070C0"/>
                </a:solidFill>
                <a:latin typeface="Andale Mono"/>
                <a:ea typeface="Menlo"/>
                <a:cs typeface="Menlo"/>
              </a:rPr>
              <a:t>-f day1/GCCalculation/data/GCtest.fa</a:t>
            </a:r>
            <a:endParaRPr/>
          </a:p>
        </p:txBody>
      </p:sp>
      <p:sp>
        <p:nvSpPr>
          <p:cNvPr id="802247151" name="TextBox 3"/>
          <p:cNvSpPr txBox="1"/>
          <p:nvPr/>
        </p:nvSpPr>
        <p:spPr bwMode="auto">
          <a:xfrm>
            <a:off x="742948" y="3885842"/>
            <a:ext cx="9489621" cy="1600437"/>
          </a:xfrm>
          <a:prstGeom prst="rect">
            <a:avLst/>
          </a:prstGeom>
          <a:noFill/>
        </p:spPr>
        <p:txBody>
          <a:bodyPr wrap="square">
            <a:spAutoFit/>
          </a:bodyPr>
          <a:lstStyle/>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CalcGC</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initializing</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parse arguments</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fasta input file is &lt;day1/GCCalculation/data/ENSG00000110066___ENST00000441488___2___KMT5B__uniq_aln.fa&gt;</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latin typeface="Andale Mono"/>
                <a:ea typeface="Menlo"/>
                <a:cs typeface="Menlo"/>
              </a:rPr>
              <a:t>read &lt;16&gt; sequences from file</a:t>
            </a:r>
            <a:endParaRPr/>
          </a:p>
          <a:p>
            <a:pPr marL="0" marR="0" lvl="0" indent="0" algn="l" defTabSz="914400">
              <a:lnSpc>
                <a:spcPct val="100000"/>
              </a:lnSpc>
              <a:spcBef>
                <a:spcPts val="0"/>
              </a:spcBef>
              <a:spcAft>
                <a:spcPts val="0"/>
              </a:spcAft>
              <a:buClrTx/>
              <a:buSzTx/>
              <a:buFontTx/>
              <a:buNone/>
              <a:defRPr/>
            </a:pPr>
            <a:r>
              <a:rPr lang="en-GB" sz="1400" b="0" i="0" u="none" strike="noStrike" cap="none" spc="0">
                <a:ln>
                  <a:noFill/>
                </a:ln>
                <a:solidFill>
                  <a:prstClr val="black"/>
                </a:solidFill>
                <a:highlight>
                  <a:srgbClr val="00FF00"/>
                </a:highlight>
                <a:latin typeface="Andale Mono"/>
                <a:ea typeface="Menlo"/>
                <a:cs typeface="Menlo"/>
              </a:rPr>
              <a:t>average GC value of all sequences is &lt;43.35%&gt;</a:t>
            </a:r>
            <a:endParaRPr sz="1400" b="0" i="0" u="none" strike="noStrike" cap="none" spc="0">
              <a:ln>
                <a:noFill/>
              </a:ln>
              <a:solidFill>
                <a:prstClr val="black"/>
              </a:solidFill>
              <a:highlight>
                <a:srgbClr val="00FF00"/>
              </a:highlight>
              <a:latin typeface="Andale Mono"/>
              <a:ea typeface="Menlo"/>
              <a:cs typeface="Menlo"/>
            </a:endParaRPr>
          </a:p>
        </p:txBody>
      </p:sp>
      <p:sp>
        <p:nvSpPr>
          <p:cNvPr id="816991374" name="TextBox 5"/>
          <p:cNvSpPr txBox="1"/>
          <p:nvPr/>
        </p:nvSpPr>
        <p:spPr bwMode="auto">
          <a:xfrm>
            <a:off x="609598" y="5802084"/>
            <a:ext cx="10428514" cy="400109"/>
          </a:xfrm>
          <a:prstGeom prst="rect">
            <a:avLst/>
          </a:prstGeom>
          <a:noFill/>
        </p:spPr>
        <p:txBody>
          <a:bodyPr wrap="square" rtlCol="0">
            <a:spAutoFit/>
          </a:bodyPr>
          <a:lstStyle/>
          <a:p>
            <a:pPr>
              <a:defRPr/>
            </a:pPr>
            <a:r>
              <a:rPr lang="en-GB" sz="2000">
                <a:latin typeface="Calibri Light"/>
              </a:rPr>
              <a:t>So, two programs give the same results, which is encouraging</a:t>
            </a:r>
            <a:endParaRPr lang="en-GB" sz="2000">
              <a:latin typeface="Calibri Light"/>
              <a:ea typeface="Menlo"/>
              <a:cs typeface="Menl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55639756" name="Title 1"/>
          <p:cNvSpPr>
            <a:spLocks noGrp="1"/>
          </p:cNvSpPr>
          <p:nvPr>
            <p:ph type="title"/>
          </p:nvPr>
        </p:nvSpPr>
        <p:spPr bwMode="auto"/>
        <p:txBody>
          <a:bodyPr/>
          <a:lstStyle/>
          <a:p>
            <a:pPr>
              <a:defRPr/>
            </a:pPr>
            <a:endParaRPr/>
          </a:p>
        </p:txBody>
      </p:sp>
      <p:sp>
        <p:nvSpPr>
          <p:cNvPr id="362215992" name="Content Placeholder 2"/>
          <p:cNvSpPr>
            <a:spLocks noGrp="1"/>
          </p:cNvSpPr>
          <p:nvPr>
            <p:ph idx="1"/>
          </p:nvPr>
        </p:nvSpPr>
        <p:spPr bwMode="auto"/>
        <p:txBody>
          <a:bodyPr>
            <a:normAutofit/>
          </a:bodyPr>
          <a:lstStyle/>
          <a:p>
            <a:pPr marL="0" indent="0">
              <a:buFont typeface="Arial"/>
              <a:buNone/>
              <a:defRPr/>
            </a:pPr>
            <a:r>
              <a:t>Focus on </a:t>
            </a:r>
          </a:p>
          <a:p>
            <a:pPr>
              <a:defRPr/>
            </a:pPr>
            <a:r>
              <a:rPr lang="nb-NO"/>
              <a:t>Install Ubuntu for Windows</a:t>
            </a:r>
            <a:endParaRPr/>
          </a:p>
          <a:p>
            <a:pPr>
              <a:defRPr/>
            </a:pPr>
            <a:r>
              <a:rPr lang="nb-NO"/>
              <a:t>Introduction to Python programming</a:t>
            </a:r>
            <a:endParaRPr/>
          </a:p>
          <a:p>
            <a:pPr>
              <a:defRPr/>
            </a:pPr>
            <a:r>
              <a:t>how to write clean and reusable </a:t>
            </a:r>
            <a:r>
              <a:rPr lang="nb-NO"/>
              <a:t>Python </a:t>
            </a:r>
            <a:r>
              <a:t>code</a:t>
            </a:r>
          </a:p>
          <a:p>
            <a:pPr>
              <a:defRPr/>
            </a:pPr>
            <a:r>
              <a:t>How to debug code and report errors</a:t>
            </a:r>
          </a:p>
          <a:p>
            <a:pPr>
              <a:defRPr/>
            </a:pPr>
            <a:r>
              <a:t>How to maintain and collaborate on code</a:t>
            </a:r>
          </a:p>
          <a:p>
            <a:pPr>
              <a:defRPr/>
            </a:pPr>
            <a:r>
              <a:t>How to document code</a:t>
            </a:r>
          </a:p>
          <a:p>
            <a:pPr>
              <a:defRPr/>
            </a:pPr>
            <a:r>
              <a:t>How to keep an electronic lab book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70824036" name="TextBox 1"/>
          <p:cNvSpPr txBox="1"/>
          <p:nvPr/>
        </p:nvSpPr>
        <p:spPr bwMode="auto">
          <a:xfrm>
            <a:off x="620484" y="424541"/>
            <a:ext cx="10428514" cy="3046988"/>
          </a:xfrm>
          <a:prstGeom prst="rect">
            <a:avLst/>
          </a:prstGeom>
          <a:noFill/>
        </p:spPr>
        <p:txBody>
          <a:bodyPr wrap="square" rtlCol="0">
            <a:spAutoFit/>
          </a:bodyPr>
          <a:lstStyle/>
          <a:p>
            <a:pPr>
              <a:defRPr/>
            </a:pPr>
            <a:r>
              <a:rPr lang="en-GB" sz="2400">
                <a:latin typeface="Calibri Light"/>
              </a:rPr>
              <a:t>We’ve checked the programs using a simple test dataset. </a:t>
            </a:r>
            <a:endParaRPr/>
          </a:p>
          <a:p>
            <a:pPr>
              <a:defRPr/>
            </a:pPr>
            <a:r>
              <a:rPr lang="en-GB" sz="2400">
                <a:latin typeface="Calibri Light"/>
              </a:rPr>
              <a:t>Now let’s try running the programs against the </a:t>
            </a:r>
            <a:r>
              <a:rPr lang="en-GB" sz="2400">
                <a:solidFill>
                  <a:srgbClr val="7030A0"/>
                </a:solidFill>
                <a:latin typeface="Andale Mono"/>
                <a:ea typeface="Menlo"/>
                <a:cs typeface="Menlo"/>
              </a:rPr>
              <a:t>hairpin.fa </a:t>
            </a:r>
            <a:r>
              <a:rPr lang="en-GB" sz="2400">
                <a:latin typeface="Calibri Light"/>
              </a:rPr>
              <a:t>file </a:t>
            </a:r>
            <a:endParaRPr/>
          </a:p>
          <a:p>
            <a:pPr>
              <a:defRPr/>
            </a:pPr>
            <a:endParaRPr lang="en-GB" sz="2400">
              <a:latin typeface="Calibri Light"/>
            </a:endParaRPr>
          </a:p>
          <a:p>
            <a:pPr>
              <a:defRPr/>
            </a:pPr>
            <a:r>
              <a:rPr lang="nb-NO" sz="2400">
                <a:latin typeface="Calibri Light"/>
              </a:rPr>
              <a:t>What do you find?</a:t>
            </a:r>
            <a:endParaRPr/>
          </a:p>
          <a:p>
            <a:pPr>
              <a:defRPr/>
            </a:pPr>
            <a:endParaRPr lang="nb-NO" sz="2400">
              <a:latin typeface="Calibri Light"/>
              <a:ea typeface="Menlo"/>
              <a:cs typeface="Menlo"/>
            </a:endParaRPr>
          </a:p>
          <a:p>
            <a:pPr>
              <a:defRPr/>
            </a:pPr>
            <a:r>
              <a:rPr lang="nb-NO" sz="2400">
                <a:latin typeface="Calibri Light"/>
                <a:ea typeface="Menlo"/>
                <a:cs typeface="Menlo"/>
              </a:rPr>
              <a:t>How can you figure out what is going on?</a:t>
            </a:r>
            <a:endParaRPr/>
          </a:p>
          <a:p>
            <a:pPr>
              <a:defRPr/>
            </a:pPr>
            <a:endParaRPr lang="nb-NO" sz="2400">
              <a:latin typeface="Calibri Light"/>
              <a:ea typeface="Menlo"/>
              <a:cs typeface="Menlo"/>
            </a:endParaRPr>
          </a:p>
          <a:p>
            <a:pPr>
              <a:defRPr/>
            </a:pPr>
            <a:endParaRPr lang="en-GB" sz="2400">
              <a:latin typeface="Andale Mono"/>
              <a:ea typeface="Menlo"/>
              <a:cs typeface="Menlo"/>
            </a:endParaRPr>
          </a:p>
        </p:txBody>
      </p:sp>
      <p:sp>
        <p:nvSpPr>
          <p:cNvPr id="873287070" name="TextBox 4"/>
          <p:cNvSpPr txBox="1"/>
          <p:nvPr/>
        </p:nvSpPr>
        <p:spPr bwMode="auto">
          <a:xfrm>
            <a:off x="0" y="6487885"/>
            <a:ext cx="12193080" cy="366119"/>
          </a:xfrm>
          <a:prstGeom prst="rect">
            <a:avLst/>
          </a:prstGeom>
          <a:solidFill>
            <a:srgbClr val="0070C0"/>
          </a:solidFill>
        </p:spPr>
        <p:txBody>
          <a:bodyPr wrap="square" rtlCol="0">
            <a:spAutoFit/>
          </a:bodyPr>
          <a:lstStyle/>
          <a:p>
            <a:pPr algn="just">
              <a:defRPr/>
            </a:pPr>
            <a:r>
              <a:rPr>
                <a:solidFill>
                  <a:schemeClr val="bg1"/>
                </a:solidFill>
              </a:rPr>
              <a:t>DEBUGGING:   									GC CALCULATION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21902688" name="TextBox 1"/>
          <p:cNvSpPr txBox="1"/>
          <p:nvPr/>
        </p:nvSpPr>
        <p:spPr bwMode="auto">
          <a:xfrm>
            <a:off x="1143000" y="1001485"/>
            <a:ext cx="9653530" cy="584775"/>
          </a:xfrm>
          <a:prstGeom prst="rect">
            <a:avLst/>
          </a:prstGeom>
          <a:noFill/>
        </p:spPr>
        <p:txBody>
          <a:bodyPr wrap="square" rtlCol="0">
            <a:spAutoFit/>
          </a:bodyPr>
          <a:lstStyle/>
          <a:p>
            <a:pPr>
              <a:defRPr/>
            </a:pPr>
            <a:r>
              <a:rPr sz="3200">
                <a:solidFill>
                  <a:srgbClr val="002060"/>
                </a:solidFill>
                <a:latin typeface="Aptos Light"/>
              </a:rPr>
              <a:t>Data set is very large – </a:t>
            </a:r>
            <a:r>
              <a:rPr lang="nb-NO" sz="3200">
                <a:solidFill>
                  <a:srgbClr val="002060"/>
                </a:solidFill>
                <a:latin typeface="Aptos Light"/>
              </a:rPr>
              <a:t>so</a:t>
            </a:r>
            <a:r>
              <a:rPr sz="3200">
                <a:solidFill>
                  <a:srgbClr val="002060"/>
                </a:solidFill>
                <a:latin typeface="Aptos Light"/>
              </a:rPr>
              <a:t> </a:t>
            </a:r>
            <a:r>
              <a:rPr lang="nb-NO" sz="3200">
                <a:solidFill>
                  <a:srgbClr val="002060"/>
                </a:solidFill>
                <a:latin typeface="Aptos Light"/>
              </a:rPr>
              <a:t>let’s</a:t>
            </a:r>
            <a:r>
              <a:rPr sz="3200">
                <a:solidFill>
                  <a:srgbClr val="002060"/>
                </a:solidFill>
                <a:latin typeface="Aptos Light"/>
              </a:rPr>
              <a:t> use a simpler test 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59103090" name="Title 1"/>
          <p:cNvSpPr>
            <a:spLocks noGrp="1"/>
          </p:cNvSpPr>
          <p:nvPr>
            <p:ph type="title"/>
          </p:nvPr>
        </p:nvSpPr>
        <p:spPr bwMode="auto"/>
        <p:txBody>
          <a:bodyPr>
            <a:normAutofit/>
          </a:bodyPr>
          <a:lstStyle/>
          <a:p>
            <a:pPr>
              <a:defRPr/>
            </a:pPr>
            <a:r>
              <a:rPr lang="nb-NO" sz="5400">
                <a:solidFill>
                  <a:srgbClr val="0070C0"/>
                </a:solidFill>
              </a:rPr>
              <a:t>Programming in Python</a:t>
            </a:r>
            <a:endParaRPr sz="5400">
              <a:solidFill>
                <a:srgbClr val="0070C0"/>
              </a:solidFill>
            </a:endParaRPr>
          </a:p>
        </p:txBody>
      </p:sp>
      <p:sp>
        <p:nvSpPr>
          <p:cNvPr id="73162938" name="Text Placeholder 2"/>
          <p:cNvSpPr>
            <a:spLocks noGrp="1"/>
          </p:cNvSpPr>
          <p:nvPr>
            <p:ph type="body" idx="1"/>
          </p:nvPr>
        </p:nvSpPr>
        <p:spPr bwMode="auto"/>
        <p:txBody>
          <a:bodyPr/>
          <a:lstStyle/>
          <a:p>
            <a:pPr>
              <a:defRPr/>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1143000" y="1001485"/>
            <a:ext cx="9653530" cy="4031873"/>
          </a:xfrm>
          <a:prstGeom prst="rect">
            <a:avLst/>
          </a:prstGeom>
          <a:noFill/>
        </p:spPr>
        <p:txBody>
          <a:bodyPr wrap="square" rtlCol="0">
            <a:spAutoFit/>
          </a:bodyPr>
          <a:lstStyle/>
          <a:p>
            <a:pPr>
              <a:defRPr/>
            </a:pPr>
            <a:r>
              <a:rPr lang="nb-NO" sz="3200">
                <a:solidFill>
                  <a:srgbClr val="002060"/>
                </a:solidFill>
                <a:latin typeface="Aptos Light"/>
              </a:rPr>
              <a:t>We started with calculating the average GC content of all the sequences in the hairpin.fa file using two different Java programs</a:t>
            </a:r>
            <a:endParaRPr/>
          </a:p>
          <a:p>
            <a:pPr>
              <a:defRPr/>
            </a:pPr>
            <a:endParaRPr lang="nb-NO" sz="3200">
              <a:solidFill>
                <a:srgbClr val="002060"/>
              </a:solidFill>
              <a:latin typeface="Aptos Light"/>
            </a:endParaRPr>
          </a:p>
          <a:p>
            <a:pPr>
              <a:defRPr/>
            </a:pPr>
            <a:r>
              <a:rPr lang="nb-NO" sz="3200">
                <a:solidFill>
                  <a:srgbClr val="002060"/>
                </a:solidFill>
                <a:latin typeface="Aptos Light"/>
              </a:rPr>
              <a:t>We installed Java using SDKMAN</a:t>
            </a:r>
            <a:endParaRPr/>
          </a:p>
          <a:p>
            <a:pPr>
              <a:defRPr/>
            </a:pPr>
            <a:r>
              <a:rPr lang="nb-NO" sz="3200">
                <a:solidFill>
                  <a:srgbClr val="002060"/>
                </a:solidFill>
                <a:latin typeface="Aptos Light"/>
              </a:rPr>
              <a:t>This allows us to run different versions of Java, which is quite handy if you are running programs you have downloaded from other sites </a:t>
            </a:r>
            <a:endParaRPr sz="3200">
              <a:solidFill>
                <a:srgbClr val="002060"/>
              </a:solidFill>
              <a:latin typeface="Apto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3"/>
          <a:stretch/>
        </p:blipFill>
        <p:spPr bwMode="auto">
          <a:xfrm>
            <a:off x="-1" y="945069"/>
            <a:ext cx="11706247" cy="4769931"/>
          </a:xfrm>
          <a:prstGeom prst="rect">
            <a:avLst/>
          </a:prstGeom>
        </p:spPr>
      </p:pic>
      <p:sp>
        <p:nvSpPr>
          <p:cNvPr id="4" name="TextBox 3"/>
          <p:cNvSpPr txBox="1"/>
          <p:nvPr/>
        </p:nvSpPr>
        <p:spPr bwMode="auto">
          <a:xfrm>
            <a:off x="495300" y="5878284"/>
            <a:ext cx="9653530" cy="584775"/>
          </a:xfrm>
          <a:prstGeom prst="rect">
            <a:avLst/>
          </a:prstGeom>
          <a:noFill/>
        </p:spPr>
        <p:txBody>
          <a:bodyPr wrap="square" rtlCol="0">
            <a:spAutoFit/>
          </a:bodyPr>
          <a:lstStyle/>
          <a:p>
            <a:pPr>
              <a:defRPr/>
            </a:pPr>
            <a:r>
              <a:rPr lang="nb-NO" sz="3200">
                <a:solidFill>
                  <a:srgbClr val="002060"/>
                </a:solidFill>
                <a:latin typeface="Aptos Light"/>
              </a:rPr>
              <a:t>For example, Nextflow requires Java 17</a:t>
            </a:r>
            <a:endParaRPr sz="3200">
              <a:solidFill>
                <a:srgbClr val="002060"/>
              </a:solidFill>
              <a:latin typeface="Apto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descr="A black rectangular line on a white background&#10;&#10;AI-generated content may be incorrect."/>
          <p:cNvPicPr>
            <a:picLocks noChangeAspect="1"/>
          </p:cNvPicPr>
          <p:nvPr/>
        </p:nvPicPr>
        <p:blipFill>
          <a:blip r:embed="rId3"/>
          <a:stretch/>
        </p:blipFill>
        <p:spPr bwMode="auto">
          <a:xfrm>
            <a:off x="761999" y="3931038"/>
            <a:ext cx="11135426" cy="2315174"/>
          </a:xfrm>
          <a:prstGeom prst="rect">
            <a:avLst/>
          </a:prstGeom>
        </p:spPr>
      </p:pic>
      <p:pic>
        <p:nvPicPr>
          <p:cNvPr id="5" name="Picture 4" descr="A close up of a blue background&#10;&#10;AI-generated content may be incorrect."/>
          <p:cNvPicPr>
            <a:picLocks noChangeAspect="1"/>
          </p:cNvPicPr>
          <p:nvPr/>
        </p:nvPicPr>
        <p:blipFill>
          <a:blip r:embed="rId4"/>
          <a:stretch/>
        </p:blipFill>
        <p:spPr bwMode="auto">
          <a:xfrm>
            <a:off x="761999" y="1644434"/>
            <a:ext cx="11135427" cy="2142286"/>
          </a:xfrm>
          <a:prstGeom prst="rect">
            <a:avLst/>
          </a:prstGeom>
        </p:spPr>
      </p:pic>
      <p:sp>
        <p:nvSpPr>
          <p:cNvPr id="6" name="TextBox 5"/>
          <p:cNvSpPr txBox="1"/>
          <p:nvPr/>
        </p:nvSpPr>
        <p:spPr bwMode="auto">
          <a:xfrm>
            <a:off x="585241" y="436855"/>
            <a:ext cx="9653530" cy="584775"/>
          </a:xfrm>
          <a:prstGeom prst="rect">
            <a:avLst/>
          </a:prstGeom>
          <a:noFill/>
        </p:spPr>
        <p:txBody>
          <a:bodyPr wrap="square" rtlCol="0">
            <a:spAutoFit/>
          </a:bodyPr>
          <a:lstStyle/>
          <a:p>
            <a:pPr>
              <a:defRPr/>
            </a:pPr>
            <a:r>
              <a:rPr lang="nb-NO" sz="3200">
                <a:solidFill>
                  <a:srgbClr val="002060"/>
                </a:solidFill>
                <a:latin typeface="Aptos Light"/>
              </a:rPr>
              <a:t>But Picard, another popular tool only requires Java 8</a:t>
            </a:r>
            <a:endParaRPr sz="3200">
              <a:solidFill>
                <a:srgbClr val="002060"/>
              </a:solidFill>
              <a:latin typeface="Apto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1143000" y="1001485"/>
            <a:ext cx="9653530" cy="5509200"/>
          </a:xfrm>
          <a:prstGeom prst="rect">
            <a:avLst/>
          </a:prstGeom>
          <a:noFill/>
        </p:spPr>
        <p:txBody>
          <a:bodyPr wrap="square" rtlCol="0">
            <a:spAutoFit/>
          </a:bodyPr>
          <a:lstStyle/>
          <a:p>
            <a:pPr>
              <a:defRPr/>
            </a:pPr>
            <a:r>
              <a:rPr lang="nb-NO" sz="3200">
                <a:solidFill>
                  <a:srgbClr val="002060"/>
                </a:solidFill>
                <a:latin typeface="Aptos Light"/>
              </a:rPr>
              <a:t>We found that running the two different Java programs sometimes returned different values for GC %</a:t>
            </a:r>
            <a:endParaRPr/>
          </a:p>
          <a:p>
            <a:pPr>
              <a:defRPr/>
            </a:pPr>
            <a:endParaRPr lang="nb-NO" sz="3200">
              <a:solidFill>
                <a:srgbClr val="002060"/>
              </a:solidFill>
              <a:latin typeface="Aptos Light"/>
            </a:endParaRPr>
          </a:p>
          <a:p>
            <a:pPr>
              <a:defRPr/>
            </a:pPr>
            <a:r>
              <a:rPr lang="nb-NO" sz="3200">
                <a:solidFill>
                  <a:srgbClr val="002060"/>
                </a:solidFill>
                <a:latin typeface="Aptos Light"/>
              </a:rPr>
              <a:t>We didn’t have the source code, but we found the error by creating a simple test dataset to put into the programs</a:t>
            </a:r>
            <a:endParaRPr/>
          </a:p>
          <a:p>
            <a:pPr>
              <a:defRPr/>
            </a:pPr>
            <a:r>
              <a:rPr lang="nb-NO" sz="3200">
                <a:solidFill>
                  <a:srgbClr val="002060"/>
                </a:solidFill>
                <a:latin typeface="Aptos Light"/>
              </a:rPr>
              <a:t>i.e., rather than calculating the GC% for 38000 sequences, we created a test file containing the sequence</a:t>
            </a:r>
            <a:endParaRPr/>
          </a:p>
          <a:p>
            <a:pPr>
              <a:defRPr/>
            </a:pPr>
            <a:r>
              <a:rPr lang="nb-NO" sz="2800">
                <a:solidFill>
                  <a:srgbClr val="0070C0"/>
                </a:solidFill>
                <a:latin typeface="Aptos Mono"/>
              </a:rPr>
              <a:t>&gt;test1</a:t>
            </a:r>
            <a:endParaRPr/>
          </a:p>
          <a:p>
            <a:pPr>
              <a:defRPr/>
            </a:pPr>
            <a:r>
              <a:rPr lang="nb-NO" sz="2800">
                <a:solidFill>
                  <a:srgbClr val="0070C0"/>
                </a:solidFill>
                <a:latin typeface="Aptos Mono"/>
              </a:rPr>
              <a:t>AACCGGTT</a:t>
            </a:r>
            <a:endParaRPr sz="2800">
              <a:solidFill>
                <a:srgbClr val="0070C0"/>
              </a:solidFill>
              <a:latin typeface="Apto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1143000" y="1001485"/>
            <a:ext cx="9653530" cy="4031873"/>
          </a:xfrm>
          <a:prstGeom prst="rect">
            <a:avLst/>
          </a:prstGeom>
          <a:noFill/>
        </p:spPr>
        <p:txBody>
          <a:bodyPr wrap="square" rtlCol="0">
            <a:spAutoFit/>
          </a:bodyPr>
          <a:lstStyle/>
          <a:p>
            <a:pPr>
              <a:defRPr/>
            </a:pPr>
            <a:r>
              <a:rPr lang="nb-NO" sz="3200">
                <a:solidFill>
                  <a:srgbClr val="002060"/>
                </a:solidFill>
                <a:latin typeface="Aptos Light"/>
              </a:rPr>
              <a:t>Now we are going to do the same thing by writing some Python code</a:t>
            </a:r>
            <a:endParaRPr/>
          </a:p>
          <a:p>
            <a:pPr>
              <a:defRPr/>
            </a:pPr>
            <a:endParaRPr lang="nb-NO" sz="3200">
              <a:solidFill>
                <a:srgbClr val="002060"/>
              </a:solidFill>
              <a:latin typeface="Aptos Light"/>
            </a:endParaRPr>
          </a:p>
          <a:p>
            <a:pPr>
              <a:defRPr/>
            </a:pPr>
            <a:r>
              <a:rPr lang="nb-NO" sz="3200">
                <a:solidFill>
                  <a:srgbClr val="002060"/>
                </a:solidFill>
                <a:latin typeface="Aptos Light"/>
              </a:rPr>
              <a:t>We will do this by starting with a simple Python program and run in two different ways</a:t>
            </a:r>
            <a:endParaRPr/>
          </a:p>
          <a:p>
            <a:pPr>
              <a:defRPr/>
            </a:pPr>
            <a:endParaRPr lang="nb-NO" sz="3200">
              <a:solidFill>
                <a:srgbClr val="002060"/>
              </a:solidFill>
              <a:latin typeface="Aptos Light"/>
            </a:endParaRPr>
          </a:p>
          <a:p>
            <a:pPr>
              <a:defRPr/>
            </a:pPr>
            <a:r>
              <a:rPr lang="nb-NO" sz="3200">
                <a:solidFill>
                  <a:srgbClr val="002060"/>
                </a:solidFill>
                <a:latin typeface="Aptos Light"/>
              </a:rPr>
              <a:t>First of all, we will run it from inside a terminal window</a:t>
            </a:r>
            <a:endParaRPr/>
          </a:p>
          <a:p>
            <a:pPr>
              <a:defRPr/>
            </a:pPr>
            <a:r>
              <a:rPr lang="nb-NO" sz="3200">
                <a:solidFill>
                  <a:srgbClr val="002060"/>
                </a:solidFill>
                <a:latin typeface="Aptos Light"/>
              </a:rPr>
              <a:t>Then we will run it inside Jupyter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59103090" name="Title 1"/>
          <p:cNvSpPr>
            <a:spLocks noGrp="1"/>
          </p:cNvSpPr>
          <p:nvPr>
            <p:ph type="title"/>
          </p:nvPr>
        </p:nvSpPr>
        <p:spPr bwMode="auto"/>
        <p:txBody>
          <a:bodyPr>
            <a:normAutofit/>
          </a:bodyPr>
          <a:lstStyle/>
          <a:p>
            <a:pPr>
              <a:defRPr/>
            </a:pPr>
            <a:r>
              <a:rPr lang="nb-NO" sz="5400">
                <a:solidFill>
                  <a:srgbClr val="0070C0"/>
                </a:solidFill>
              </a:rPr>
              <a:t>Programming in Python</a:t>
            </a:r>
            <a:endParaRPr sz="5400">
              <a:solidFill>
                <a:srgbClr val="0070C0"/>
              </a:solidFill>
            </a:endParaRPr>
          </a:p>
        </p:txBody>
      </p:sp>
      <p:sp>
        <p:nvSpPr>
          <p:cNvPr id="73162938" name="Text Placeholder 2"/>
          <p:cNvSpPr>
            <a:spLocks noGrp="1"/>
          </p:cNvSpPr>
          <p:nvPr>
            <p:ph type="body" idx="1"/>
          </p:nvPr>
        </p:nvSpPr>
        <p:spPr bwMode="auto"/>
        <p:txBody>
          <a:bodyPr/>
          <a:lstStyle/>
          <a:p>
            <a:pPr>
              <a:defRPr/>
            </a:pPr>
            <a:r>
              <a:rPr lang="nb-NO"/>
              <a:t>Writing code inside Jupyter Notebook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21902688" name="TextBox 1"/>
          <p:cNvSpPr txBox="1"/>
          <p:nvPr/>
        </p:nvSpPr>
        <p:spPr bwMode="auto">
          <a:xfrm>
            <a:off x="1087916" y="3799769"/>
            <a:ext cx="9653530" cy="584775"/>
          </a:xfrm>
          <a:prstGeom prst="rect">
            <a:avLst/>
          </a:prstGeom>
          <a:noFill/>
        </p:spPr>
        <p:txBody>
          <a:bodyPr wrap="square" rtlCol="0">
            <a:spAutoFit/>
          </a:bodyPr>
          <a:lstStyle/>
          <a:p>
            <a:pPr>
              <a:defRPr/>
            </a:pPr>
            <a:r>
              <a:rPr lang="nb-NO" sz="3200">
                <a:solidFill>
                  <a:srgbClr val="0070C0"/>
                </a:solidFill>
                <a:latin typeface="Aptos Mono"/>
              </a:rPr>
              <a:t>jupyter notebook</a:t>
            </a:r>
            <a:endParaRPr sz="3200">
              <a:solidFill>
                <a:srgbClr val="0070C0"/>
              </a:solidFill>
              <a:latin typeface="Aptos Mono"/>
            </a:endParaRPr>
          </a:p>
        </p:txBody>
      </p:sp>
      <p:sp>
        <p:nvSpPr>
          <p:cNvPr id="2" name="TextBox 1"/>
          <p:cNvSpPr txBox="1"/>
          <p:nvPr/>
        </p:nvSpPr>
        <p:spPr bwMode="auto">
          <a:xfrm>
            <a:off x="1143000" y="1001485"/>
            <a:ext cx="9653530" cy="2554545"/>
          </a:xfrm>
          <a:prstGeom prst="rect">
            <a:avLst/>
          </a:prstGeom>
          <a:noFill/>
        </p:spPr>
        <p:txBody>
          <a:bodyPr wrap="square" rtlCol="0">
            <a:spAutoFit/>
          </a:bodyPr>
          <a:lstStyle/>
          <a:p>
            <a:pPr>
              <a:defRPr/>
            </a:pPr>
            <a:r>
              <a:rPr lang="nb-NO" sz="3200">
                <a:solidFill>
                  <a:srgbClr val="002060"/>
                </a:solidFill>
                <a:latin typeface="Aptos Light"/>
              </a:rPr>
              <a:t>Open a command window </a:t>
            </a:r>
            <a:endParaRPr/>
          </a:p>
          <a:p>
            <a:pPr>
              <a:defRPr/>
            </a:pPr>
            <a:r>
              <a:rPr lang="nb-NO" sz="3200">
                <a:solidFill>
                  <a:srgbClr val="002060"/>
                </a:solidFill>
                <a:latin typeface="Aptos Light"/>
              </a:rPr>
              <a:t>(in Windows you can do this by typing </a:t>
            </a:r>
            <a:r>
              <a:rPr lang="nb-NO" sz="3200">
                <a:solidFill>
                  <a:srgbClr val="0070C0"/>
                </a:solidFill>
                <a:latin typeface="Aptos Mono"/>
              </a:rPr>
              <a:t>&lt;CTRL&gt;+&lt;SHIFT&gt;+P</a:t>
            </a:r>
            <a:r>
              <a:rPr lang="nb-NO" sz="3200">
                <a:solidFill>
                  <a:srgbClr val="002060"/>
                </a:solidFill>
                <a:latin typeface="Aptos Light"/>
              </a:rPr>
              <a:t>)</a:t>
            </a:r>
            <a:endParaRPr/>
          </a:p>
          <a:p>
            <a:pPr>
              <a:defRPr/>
            </a:pPr>
            <a:endParaRPr lang="nb-NO" sz="3200">
              <a:solidFill>
                <a:srgbClr val="002060"/>
              </a:solidFill>
              <a:latin typeface="Aptos Light"/>
            </a:endParaRPr>
          </a:p>
          <a:p>
            <a:pPr>
              <a:defRPr/>
            </a:pPr>
            <a:r>
              <a:rPr sz="3200">
                <a:solidFill>
                  <a:srgbClr val="002060"/>
                </a:solidFill>
                <a:latin typeface="Aptos Light"/>
              </a:rPr>
              <a:t>When a window opens, type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Course files</a:t>
            </a:r>
            <a:endParaRPr/>
          </a:p>
        </p:txBody>
      </p:sp>
      <p:sp>
        <p:nvSpPr>
          <p:cNvPr id="3" name="Text Placeholder 2"/>
          <p:cNvSpPr>
            <a:spLocks noGrp="1"/>
          </p:cNvSpPr>
          <p:nvPr>
            <p:ph type="body" idx="1"/>
          </p:nvPr>
        </p:nvSpPr>
        <p:spPr bwMode="auto"/>
        <p:txBody>
          <a:bodyPr/>
          <a:lstStyle/>
          <a:p>
            <a:pPr>
              <a:defRPr/>
            </a:pPr>
            <a:r>
              <a:rPr lang="en-GB"/>
              <a:t>You can download from github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3"/>
          <a:stretch/>
        </p:blipFill>
        <p:spPr bwMode="auto">
          <a:xfrm>
            <a:off x="363556" y="1543708"/>
            <a:ext cx="7772400" cy="4314070"/>
          </a:xfrm>
          <a:prstGeom prst="rect">
            <a:avLst/>
          </a:prstGeom>
        </p:spPr>
      </p:pic>
      <p:sp>
        <p:nvSpPr>
          <p:cNvPr id="4" name="TextBox 3"/>
          <p:cNvSpPr txBox="1"/>
          <p:nvPr/>
        </p:nvSpPr>
        <p:spPr bwMode="auto">
          <a:xfrm>
            <a:off x="217583" y="340473"/>
            <a:ext cx="9653530" cy="1077218"/>
          </a:xfrm>
          <a:prstGeom prst="rect">
            <a:avLst/>
          </a:prstGeom>
          <a:noFill/>
        </p:spPr>
        <p:txBody>
          <a:bodyPr wrap="square" rtlCol="0">
            <a:spAutoFit/>
          </a:bodyPr>
          <a:lstStyle/>
          <a:p>
            <a:pPr>
              <a:defRPr/>
            </a:pPr>
            <a:r>
              <a:rPr lang="nb-NO" sz="3200">
                <a:solidFill>
                  <a:srgbClr val="002060"/>
                </a:solidFill>
                <a:latin typeface="Aptos Light"/>
              </a:rPr>
              <a:t>After a while (depending on your computer’s speed), a webpage will open that looks something like this</a:t>
            </a:r>
            <a:endParaRPr sz="3200">
              <a:solidFill>
                <a:srgbClr val="002060"/>
              </a:solidFill>
              <a:latin typeface="Aptos Light"/>
            </a:endParaRPr>
          </a:p>
        </p:txBody>
      </p:sp>
      <p:pic>
        <p:nvPicPr>
          <p:cNvPr id="6" name="Picture 5"/>
          <p:cNvPicPr>
            <a:picLocks noChangeAspect="1"/>
          </p:cNvPicPr>
          <p:nvPr/>
        </p:nvPicPr>
        <p:blipFill>
          <a:blip r:embed="rId4"/>
          <a:stretch/>
        </p:blipFill>
        <p:spPr bwMode="auto">
          <a:xfrm>
            <a:off x="4934026" y="3698147"/>
            <a:ext cx="3403600" cy="2921000"/>
          </a:xfrm>
          <a:prstGeom prst="rect">
            <a:avLst/>
          </a:prstGeom>
          <a:ln w="28575">
            <a:solidFill>
              <a:srgbClr val="00B050"/>
            </a:solidFill>
          </a:ln>
          <a:effectLst>
            <a:outerShdw blurRad="50800" dist="38100" dir="2700000" algn="tl" rotWithShape="0">
              <a:schemeClr val="accent6">
                <a:lumMod val="75000"/>
                <a:alpha val="40000"/>
              </a:schemeClr>
            </a:outerShdw>
          </a:effectLst>
        </p:spPr>
      </p:pic>
      <p:sp>
        <p:nvSpPr>
          <p:cNvPr id="7" name="Rectangle 6"/>
          <p:cNvSpPr/>
          <p:nvPr/>
        </p:nvSpPr>
        <p:spPr bwMode="auto">
          <a:xfrm>
            <a:off x="771181" y="3470313"/>
            <a:ext cx="2060154" cy="1641514"/>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cxnSp>
        <p:nvCxnSpPr>
          <p:cNvPr id="9" name="Straight Arrow Connector 8"/>
          <p:cNvCxnSpPr/>
          <p:nvPr/>
        </p:nvCxnSpPr>
        <p:spPr bwMode="auto">
          <a:xfrm>
            <a:off x="3029639" y="4252511"/>
            <a:ext cx="1784732" cy="72711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auto">
          <a:xfrm>
            <a:off x="8672188" y="3849848"/>
            <a:ext cx="3294344" cy="2677656"/>
          </a:xfrm>
          <a:prstGeom prst="rect">
            <a:avLst/>
          </a:prstGeom>
          <a:noFill/>
        </p:spPr>
        <p:txBody>
          <a:bodyPr wrap="square" rtlCol="0">
            <a:spAutoFit/>
          </a:bodyPr>
          <a:lstStyle/>
          <a:p>
            <a:pPr>
              <a:defRPr/>
            </a:pPr>
            <a:r>
              <a:rPr lang="nb-NO" sz="2800">
                <a:solidFill>
                  <a:schemeClr val="accent6">
                    <a:lumMod val="50000"/>
                  </a:schemeClr>
                </a:solidFill>
                <a:latin typeface="Aptos Light"/>
              </a:rPr>
              <a:t>It won’t look exactly the same, because you need to move to the folder where you downloaded the code</a:t>
            </a:r>
            <a:endParaRPr sz="2800">
              <a:solidFill>
                <a:schemeClr val="accent6">
                  <a:lumMod val="50000"/>
                </a:schemeClr>
              </a:solidFill>
              <a:latin typeface="Apto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3"/>
          <a:stretch/>
        </p:blipFill>
        <p:spPr bwMode="auto">
          <a:xfrm>
            <a:off x="294186" y="1770953"/>
            <a:ext cx="9025177" cy="4996511"/>
          </a:xfrm>
          <a:prstGeom prst="rect">
            <a:avLst/>
          </a:prstGeom>
        </p:spPr>
      </p:pic>
      <p:sp>
        <p:nvSpPr>
          <p:cNvPr id="4" name="TextBox 3"/>
          <p:cNvSpPr txBox="1"/>
          <p:nvPr/>
        </p:nvSpPr>
        <p:spPr bwMode="auto">
          <a:xfrm>
            <a:off x="217583" y="340473"/>
            <a:ext cx="9653530" cy="1077218"/>
          </a:xfrm>
          <a:prstGeom prst="rect">
            <a:avLst/>
          </a:prstGeom>
          <a:noFill/>
        </p:spPr>
        <p:txBody>
          <a:bodyPr wrap="square" rtlCol="0">
            <a:spAutoFit/>
          </a:bodyPr>
          <a:lstStyle/>
          <a:p>
            <a:pPr>
              <a:defRPr/>
            </a:pPr>
            <a:r>
              <a:rPr lang="nb-NO" sz="3200">
                <a:solidFill>
                  <a:srgbClr val="002060"/>
                </a:solidFill>
                <a:latin typeface="Aptos Light"/>
              </a:rPr>
              <a:t>For example, before i started </a:t>
            </a:r>
            <a:r>
              <a:rPr lang="nb-NO" sz="3200" b="1">
                <a:solidFill>
                  <a:srgbClr val="002060"/>
                </a:solidFill>
                <a:latin typeface="Aptos Light"/>
              </a:rPr>
              <a:t>jupyter</a:t>
            </a:r>
            <a:r>
              <a:rPr lang="nb-NO" sz="3200">
                <a:solidFill>
                  <a:srgbClr val="002060"/>
                </a:solidFill>
                <a:latin typeface="Aptos Light"/>
              </a:rPr>
              <a:t>, i changed the directory to the folder where i downloaded the code</a:t>
            </a:r>
            <a:endParaRPr sz="3200">
              <a:solidFill>
                <a:srgbClr val="002060"/>
              </a:solidFill>
              <a:latin typeface="Aptos Light"/>
            </a:endParaRPr>
          </a:p>
        </p:txBody>
      </p:sp>
      <p:pic>
        <p:nvPicPr>
          <p:cNvPr id="5" name="Picture 4"/>
          <p:cNvPicPr>
            <a:picLocks noChangeAspect="1"/>
          </p:cNvPicPr>
          <p:nvPr/>
        </p:nvPicPr>
        <p:blipFill>
          <a:blip r:embed="rId4"/>
          <a:stretch/>
        </p:blipFill>
        <p:spPr bwMode="auto">
          <a:xfrm>
            <a:off x="5685587" y="3732757"/>
            <a:ext cx="3284264" cy="2818584"/>
          </a:xfrm>
          <a:prstGeom prst="rect">
            <a:avLst/>
          </a:prstGeom>
          <a:ln w="28575">
            <a:solidFill>
              <a:srgbClr val="00B050"/>
            </a:solidFill>
          </a:ln>
          <a:effectLst>
            <a:outerShdw blurRad="50800" dist="38100" dir="2700000" algn="tl" rotWithShape="0">
              <a:schemeClr val="accent6">
                <a:lumMod val="75000"/>
                <a:alpha val="40000"/>
              </a:schemeClr>
            </a:outerShdw>
          </a:effectLst>
        </p:spPr>
      </p:pic>
      <p:sp>
        <p:nvSpPr>
          <p:cNvPr id="6" name="Rounded Rectangle 5"/>
          <p:cNvSpPr/>
          <p:nvPr/>
        </p:nvSpPr>
        <p:spPr bwMode="auto">
          <a:xfrm>
            <a:off x="388306" y="2467627"/>
            <a:ext cx="4203507" cy="477251"/>
          </a:xfrm>
          <a:prstGeom prst="roundRect">
            <a:avLst>
              <a:gd name="adj" fmla="val 16667"/>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59103090" name="Title 1"/>
          <p:cNvSpPr>
            <a:spLocks noGrp="1"/>
          </p:cNvSpPr>
          <p:nvPr>
            <p:ph type="title"/>
          </p:nvPr>
        </p:nvSpPr>
        <p:spPr bwMode="auto"/>
        <p:txBody>
          <a:bodyPr>
            <a:normAutofit/>
          </a:bodyPr>
          <a:lstStyle/>
          <a:p>
            <a:pPr>
              <a:defRPr/>
            </a:pPr>
            <a:r>
              <a:rPr lang="nb-NO" sz="5400">
                <a:solidFill>
                  <a:srgbClr val="0070C0"/>
                </a:solidFill>
              </a:rPr>
              <a:t>Programming in Python</a:t>
            </a:r>
            <a:endParaRPr sz="5400">
              <a:solidFill>
                <a:srgbClr val="0070C0"/>
              </a:solidFill>
            </a:endParaRPr>
          </a:p>
        </p:txBody>
      </p:sp>
      <p:sp>
        <p:nvSpPr>
          <p:cNvPr id="73162938" name="Text Placeholder 2"/>
          <p:cNvSpPr>
            <a:spLocks noGrp="1"/>
          </p:cNvSpPr>
          <p:nvPr>
            <p:ph type="body" idx="1"/>
          </p:nvPr>
        </p:nvSpPr>
        <p:spPr bwMode="auto"/>
        <p:txBody>
          <a:bodyPr/>
          <a:lstStyle/>
          <a:p>
            <a:pPr>
              <a:defRPr/>
            </a:pPr>
            <a:r>
              <a:rPr lang="nb-NO"/>
              <a:t>Running code inside a virtual environment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217583" y="340473"/>
            <a:ext cx="9653530" cy="3046988"/>
          </a:xfrm>
          <a:prstGeom prst="rect">
            <a:avLst/>
          </a:prstGeom>
          <a:noFill/>
        </p:spPr>
        <p:txBody>
          <a:bodyPr wrap="square" rtlCol="0">
            <a:spAutoFit/>
          </a:bodyPr>
          <a:lstStyle/>
          <a:p>
            <a:pPr>
              <a:defRPr/>
            </a:pPr>
            <a:r>
              <a:rPr lang="nb-NO" sz="3200">
                <a:solidFill>
                  <a:srgbClr val="002060"/>
                </a:solidFill>
                <a:latin typeface="Aptos Light"/>
              </a:rPr>
              <a:t>How would you describe a bicycle?</a:t>
            </a:r>
            <a:endParaRPr/>
          </a:p>
          <a:p>
            <a:pPr>
              <a:defRPr/>
            </a:pPr>
            <a:endParaRPr lang="nb-NO" sz="3200">
              <a:solidFill>
                <a:srgbClr val="002060"/>
              </a:solidFill>
              <a:latin typeface="Aptos Light"/>
            </a:endParaRPr>
          </a:p>
          <a:p>
            <a:pPr marL="457200" indent="-457200">
              <a:buFont typeface="Arial"/>
              <a:buChar char="•"/>
              <a:defRPr/>
            </a:pPr>
            <a:r>
              <a:rPr lang="nb-NO" sz="3200">
                <a:solidFill>
                  <a:srgbClr val="002060"/>
                </a:solidFill>
                <a:latin typeface="Aptos Light"/>
              </a:rPr>
              <a:t>Two wheels</a:t>
            </a:r>
            <a:endParaRPr/>
          </a:p>
          <a:p>
            <a:pPr marL="457200" indent="-457200">
              <a:buFont typeface="Arial"/>
              <a:buChar char="•"/>
              <a:defRPr/>
            </a:pPr>
            <a:r>
              <a:rPr lang="nb-NO" sz="3200">
                <a:solidFill>
                  <a:srgbClr val="002060"/>
                </a:solidFill>
                <a:latin typeface="Aptos Light"/>
              </a:rPr>
              <a:t>Handlebar</a:t>
            </a:r>
            <a:endParaRPr/>
          </a:p>
          <a:p>
            <a:pPr marL="457200" indent="-457200">
              <a:buFont typeface="Arial"/>
              <a:buChar char="•"/>
              <a:defRPr/>
            </a:pPr>
            <a:r>
              <a:rPr lang="nb-NO" sz="3200">
                <a:solidFill>
                  <a:srgbClr val="002060"/>
                </a:solidFill>
                <a:latin typeface="Aptos Light"/>
              </a:rPr>
              <a:t>Saddle</a:t>
            </a:r>
            <a:endParaRPr/>
          </a:p>
          <a:p>
            <a:pPr marL="457200" indent="-457200">
              <a:buFont typeface="Arial"/>
              <a:buChar char="•"/>
              <a:defRPr/>
            </a:pPr>
            <a:r>
              <a:rPr lang="nb-NO" sz="3200">
                <a:solidFill>
                  <a:srgbClr val="002060"/>
                </a:solidFill>
                <a:latin typeface="Aptos Light"/>
              </a:rPr>
              <a:t>frame</a:t>
            </a:r>
            <a:endParaRPr sz="3200">
              <a:solidFill>
                <a:srgbClr val="002060"/>
              </a:solidFill>
              <a:latin typeface="Apto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en-US"/>
          </a:p>
        </p:txBody>
      </p:sp>
      <p:pic>
        <p:nvPicPr>
          <p:cNvPr id="1028" name="Picture 4" descr="Tadej Pogacar Slovenia wins Stage 7 Individual Time Trial Giro d'Italia  2024 Images | Cycling Posters"/>
          <p:cNvPicPr>
            <a:picLocks noChangeAspect="1" noChangeArrowheads="1"/>
          </p:cNvPicPr>
          <p:nvPr/>
        </p:nvPicPr>
        <p:blipFill>
          <a:blip r:embed="rId3"/>
          <a:stretch/>
        </p:blipFill>
        <p:spPr bwMode="auto">
          <a:xfrm>
            <a:off x="4379914" y="1066800"/>
            <a:ext cx="3366668" cy="5048250"/>
          </a:xfrm>
          <a:prstGeom prst="rect">
            <a:avLst/>
          </a:prstGeom>
          <a:noFill/>
        </p:spPr>
      </p:pic>
      <p:sp>
        <p:nvSpPr>
          <p:cNvPr id="3" name="TextBox 2"/>
          <p:cNvSpPr txBox="1"/>
          <p:nvPr/>
        </p:nvSpPr>
        <p:spPr bwMode="auto">
          <a:xfrm>
            <a:off x="217583" y="340473"/>
            <a:ext cx="9653530" cy="584775"/>
          </a:xfrm>
          <a:prstGeom prst="rect">
            <a:avLst/>
          </a:prstGeom>
          <a:noFill/>
        </p:spPr>
        <p:txBody>
          <a:bodyPr wrap="square" rtlCol="0">
            <a:spAutoFit/>
          </a:bodyPr>
          <a:lstStyle/>
          <a:p>
            <a:pPr>
              <a:defRPr/>
            </a:pPr>
            <a:r>
              <a:rPr lang="nb-NO" sz="3200">
                <a:solidFill>
                  <a:srgbClr val="002060"/>
                </a:solidFill>
                <a:latin typeface="Aptos Light"/>
              </a:rPr>
              <a:t>Here is a bike</a:t>
            </a:r>
            <a:endParaRPr sz="3200">
              <a:solidFill>
                <a:srgbClr val="002060"/>
              </a:solidFill>
              <a:latin typeface="Apto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50" name="Picture 2" descr="Fisher-Price Barbie Tough Trike"/>
          <p:cNvPicPr>
            <a:picLocks noChangeAspect="1" noChangeArrowheads="1"/>
          </p:cNvPicPr>
          <p:nvPr/>
        </p:nvPicPr>
        <p:blipFill>
          <a:blip r:embed="rId3"/>
          <a:stretch/>
        </p:blipFill>
        <p:spPr bwMode="auto">
          <a:xfrm>
            <a:off x="4267200" y="1295400"/>
            <a:ext cx="4057650" cy="4057650"/>
          </a:xfrm>
          <a:prstGeom prst="rect">
            <a:avLst/>
          </a:prstGeom>
          <a:noFill/>
        </p:spPr>
      </p:pic>
      <p:sp>
        <p:nvSpPr>
          <p:cNvPr id="2" name="TextBox 1"/>
          <p:cNvSpPr txBox="1"/>
          <p:nvPr/>
        </p:nvSpPr>
        <p:spPr bwMode="auto">
          <a:xfrm>
            <a:off x="217583" y="340473"/>
            <a:ext cx="9653530" cy="584775"/>
          </a:xfrm>
          <a:prstGeom prst="rect">
            <a:avLst/>
          </a:prstGeom>
          <a:noFill/>
        </p:spPr>
        <p:txBody>
          <a:bodyPr wrap="square" rtlCol="0">
            <a:spAutoFit/>
          </a:bodyPr>
          <a:lstStyle/>
          <a:p>
            <a:pPr>
              <a:defRPr/>
            </a:pPr>
            <a:r>
              <a:rPr lang="nb-NO" sz="3200">
                <a:solidFill>
                  <a:srgbClr val="002060"/>
                </a:solidFill>
                <a:latin typeface="Aptos Light"/>
              </a:rPr>
              <a:t>Here is another bike</a:t>
            </a:r>
            <a:endParaRPr sz="3200">
              <a:solidFill>
                <a:srgbClr val="002060"/>
              </a:solidFill>
              <a:latin typeface="Apto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 name="Picture 4" descr="Tadej Pogacar Slovenia wins Stage 7 Individual Time Trial Giro d'Italia  2024 Images | Cycling Posters"/>
          <p:cNvPicPr>
            <a:picLocks noChangeAspect="1" noChangeArrowheads="1"/>
          </p:cNvPicPr>
          <p:nvPr/>
        </p:nvPicPr>
        <p:blipFill>
          <a:blip r:embed="rId3"/>
          <a:stretch/>
        </p:blipFill>
        <p:spPr bwMode="auto">
          <a:xfrm>
            <a:off x="2318454" y="1040879"/>
            <a:ext cx="3366668" cy="5048250"/>
          </a:xfrm>
          <a:prstGeom prst="rect">
            <a:avLst/>
          </a:prstGeom>
          <a:noFill/>
        </p:spPr>
      </p:pic>
      <p:pic>
        <p:nvPicPr>
          <p:cNvPr id="3" name="Picture 2" descr="Fisher-Price Barbie Tough Trike"/>
          <p:cNvPicPr>
            <a:picLocks noChangeAspect="1" noChangeArrowheads="1"/>
          </p:cNvPicPr>
          <p:nvPr/>
        </p:nvPicPr>
        <p:blipFill>
          <a:blip r:embed="rId4"/>
          <a:stretch/>
        </p:blipFill>
        <p:spPr bwMode="auto">
          <a:xfrm>
            <a:off x="6515100" y="1581150"/>
            <a:ext cx="4057650" cy="4057650"/>
          </a:xfrm>
          <a:prstGeom prst="rect">
            <a:avLst/>
          </a:prstGeom>
          <a:noFill/>
        </p:spPr>
      </p:pic>
      <p:sp>
        <p:nvSpPr>
          <p:cNvPr id="4" name="TextBox 3"/>
          <p:cNvSpPr txBox="1"/>
          <p:nvPr/>
        </p:nvSpPr>
        <p:spPr bwMode="auto">
          <a:xfrm>
            <a:off x="217582" y="340473"/>
            <a:ext cx="11174317" cy="584775"/>
          </a:xfrm>
          <a:prstGeom prst="rect">
            <a:avLst/>
          </a:prstGeom>
          <a:noFill/>
        </p:spPr>
        <p:txBody>
          <a:bodyPr wrap="square" rtlCol="0">
            <a:spAutoFit/>
          </a:bodyPr>
          <a:lstStyle/>
          <a:p>
            <a:pPr>
              <a:defRPr/>
            </a:pPr>
            <a:r>
              <a:rPr lang="nb-NO" sz="3200">
                <a:solidFill>
                  <a:srgbClr val="002060"/>
                </a:solidFill>
                <a:latin typeface="Aptos Light"/>
              </a:rPr>
              <a:t>The parts are incompatible (e.g., you can’t change the wheels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217582" y="340473"/>
            <a:ext cx="11174317" cy="3662541"/>
          </a:xfrm>
          <a:prstGeom prst="rect">
            <a:avLst/>
          </a:prstGeom>
          <a:noFill/>
        </p:spPr>
        <p:txBody>
          <a:bodyPr wrap="square" rtlCol="0">
            <a:spAutoFit/>
          </a:bodyPr>
          <a:lstStyle/>
          <a:p>
            <a:pPr>
              <a:defRPr/>
            </a:pPr>
            <a:r>
              <a:rPr lang="nb-NO" sz="3200">
                <a:solidFill>
                  <a:srgbClr val="002060"/>
                </a:solidFill>
                <a:latin typeface="Aptos Light"/>
              </a:rPr>
              <a:t>This is a bit like the problem you face with Python</a:t>
            </a:r>
            <a:endParaRPr/>
          </a:p>
          <a:p>
            <a:pPr>
              <a:defRPr/>
            </a:pPr>
            <a:endParaRPr lang="nb-NO" sz="3200">
              <a:solidFill>
                <a:srgbClr val="002060"/>
              </a:solidFill>
              <a:latin typeface="Aptos Light"/>
            </a:endParaRPr>
          </a:p>
          <a:p>
            <a:pPr>
              <a:defRPr/>
            </a:pPr>
            <a:r>
              <a:rPr lang="nb-NO" sz="2800">
                <a:solidFill>
                  <a:srgbClr val="002060"/>
                </a:solidFill>
                <a:latin typeface="Aptos Mono"/>
              </a:rPr>
              <a:t>import sklearn</a:t>
            </a:r>
            <a:br>
              <a:rPr lang="nb-NO" sz="2800">
                <a:solidFill>
                  <a:srgbClr val="002060"/>
                </a:solidFill>
                <a:latin typeface="Aptos Mono"/>
              </a:rPr>
            </a:br>
            <a:r>
              <a:rPr lang="nb-NO" sz="2800">
                <a:solidFill>
                  <a:srgbClr val="002060"/>
                </a:solidFill>
                <a:latin typeface="Aptos Mono"/>
              </a:rPr>
              <a:t>import tensorflow as tf</a:t>
            </a:r>
            <a:endParaRPr/>
          </a:p>
          <a:p>
            <a:pPr>
              <a:defRPr/>
            </a:pPr>
            <a:endParaRPr lang="nb-NO" sz="2800">
              <a:solidFill>
                <a:srgbClr val="002060"/>
              </a:solidFill>
              <a:latin typeface="Aptos Mono"/>
            </a:endParaRPr>
          </a:p>
          <a:p>
            <a:pPr>
              <a:defRPr/>
            </a:pPr>
            <a:r>
              <a:rPr lang="nb-NO" sz="2800">
                <a:solidFill>
                  <a:srgbClr val="002060"/>
                </a:solidFill>
                <a:latin typeface="Aptos"/>
              </a:rPr>
              <a:t>They both use Pandas, but may require different versions of the Pandas package</a:t>
            </a:r>
            <a:endParaRPr/>
          </a:p>
          <a:p>
            <a:pPr>
              <a:defRPr/>
            </a:pPr>
            <a:endParaRPr lang="nb-NO" sz="2800">
              <a:solidFill>
                <a:srgbClr val="002060"/>
              </a:solidFill>
              <a:latin typeface="Aptos Mono"/>
            </a:endParaRPr>
          </a:p>
        </p:txBody>
      </p:sp>
      <p:pic>
        <p:nvPicPr>
          <p:cNvPr id="3" name="Picture 4" descr="Tadej Pogacar Slovenia wins Stage 7 Individual Time Trial Giro d'Italia  2024 Images | Cycling Posters"/>
          <p:cNvPicPr>
            <a:picLocks noChangeAspect="1" noChangeArrowheads="1"/>
          </p:cNvPicPr>
          <p:nvPr/>
        </p:nvPicPr>
        <p:blipFill>
          <a:blip r:embed="rId3"/>
          <a:stretch/>
        </p:blipFill>
        <p:spPr bwMode="auto">
          <a:xfrm>
            <a:off x="9005004" y="5222651"/>
            <a:ext cx="1090611" cy="1635349"/>
          </a:xfrm>
          <a:prstGeom prst="rect">
            <a:avLst/>
          </a:prstGeom>
          <a:noFill/>
        </p:spPr>
      </p:pic>
      <p:pic>
        <p:nvPicPr>
          <p:cNvPr id="4" name="Picture 3" descr="Fisher-Price Barbie Tough Trike"/>
          <p:cNvPicPr>
            <a:picLocks noChangeAspect="1" noChangeArrowheads="1"/>
          </p:cNvPicPr>
          <p:nvPr/>
        </p:nvPicPr>
        <p:blipFill>
          <a:blip r:embed="rId4"/>
          <a:stretch/>
        </p:blipFill>
        <p:spPr bwMode="auto">
          <a:xfrm>
            <a:off x="10648950" y="5372100"/>
            <a:ext cx="1314450" cy="131445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217582" y="340473"/>
            <a:ext cx="11174317" cy="584775"/>
          </a:xfrm>
          <a:prstGeom prst="rect">
            <a:avLst/>
          </a:prstGeom>
          <a:noFill/>
        </p:spPr>
        <p:txBody>
          <a:bodyPr wrap="square" rtlCol="0">
            <a:spAutoFit/>
          </a:bodyPr>
          <a:lstStyle/>
          <a:p>
            <a:pPr>
              <a:defRPr/>
            </a:pPr>
            <a:r>
              <a:rPr lang="nb-NO" sz="3200">
                <a:solidFill>
                  <a:srgbClr val="002060"/>
                </a:solidFill>
                <a:latin typeface="Aptos Light"/>
              </a:rPr>
              <a:t>What about Anaconda or MiniConda?</a:t>
            </a:r>
            <a:endParaRPr/>
          </a:p>
        </p:txBody>
      </p:sp>
      <p:pic>
        <p:nvPicPr>
          <p:cNvPr id="5122" name="Picture 2" descr="Download Anaconda for Cloudera"/>
          <p:cNvPicPr>
            <a:picLocks noChangeAspect="1" noChangeArrowheads="1"/>
          </p:cNvPicPr>
          <p:nvPr/>
        </p:nvPicPr>
        <p:blipFill>
          <a:blip r:embed="rId3"/>
          <a:stretch/>
        </p:blipFill>
        <p:spPr bwMode="auto">
          <a:xfrm>
            <a:off x="8134350" y="428624"/>
            <a:ext cx="2495550" cy="1247775"/>
          </a:xfrm>
          <a:prstGeom prst="rect">
            <a:avLst/>
          </a:prstGeom>
          <a:noFill/>
        </p:spPr>
      </p:pic>
      <p:sp>
        <p:nvSpPr>
          <p:cNvPr id="3" name="TextBox 2"/>
          <p:cNvSpPr txBox="1"/>
          <p:nvPr/>
        </p:nvSpPr>
        <p:spPr bwMode="auto">
          <a:xfrm>
            <a:off x="293782" y="1921623"/>
            <a:ext cx="11174317" cy="3046988"/>
          </a:xfrm>
          <a:prstGeom prst="rect">
            <a:avLst/>
          </a:prstGeom>
          <a:noFill/>
        </p:spPr>
        <p:txBody>
          <a:bodyPr wrap="square" rtlCol="0">
            <a:spAutoFit/>
          </a:bodyPr>
          <a:lstStyle/>
          <a:p>
            <a:pPr>
              <a:defRPr/>
            </a:pPr>
            <a:r>
              <a:rPr lang="nb-NO" sz="3200">
                <a:solidFill>
                  <a:srgbClr val="002060"/>
                </a:solidFill>
                <a:latin typeface="Aptos Light"/>
              </a:rPr>
              <a:t>Anaconda gives you whatever version happens to be in the package. So it tries to make sure the are no dependency issues, but it may break other programs you already have installed</a:t>
            </a:r>
            <a:endParaRPr/>
          </a:p>
          <a:p>
            <a:pPr>
              <a:defRPr/>
            </a:pPr>
            <a:endParaRPr lang="nb-NO" sz="3200">
              <a:solidFill>
                <a:srgbClr val="002060"/>
              </a:solidFill>
              <a:latin typeface="Aptos Light"/>
            </a:endParaRPr>
          </a:p>
          <a:p>
            <a:pPr>
              <a:defRPr/>
            </a:pPr>
            <a:r>
              <a:rPr lang="nb-NO" sz="3200">
                <a:solidFill>
                  <a:srgbClr val="002060"/>
                </a:solidFill>
                <a:latin typeface="Aptos Light"/>
              </a:rPr>
              <a:t>Also, Anaconda gives you many other packages you may never use</a:t>
            </a:r>
            <a:endParaRPr/>
          </a:p>
        </p:txBody>
      </p:sp>
      <p:pic>
        <p:nvPicPr>
          <p:cNvPr id="4" name="Picture 3" descr="Fisher-Price Barbie Tough Trike"/>
          <p:cNvPicPr>
            <a:picLocks noChangeAspect="1" noChangeArrowheads="1"/>
          </p:cNvPicPr>
          <p:nvPr/>
        </p:nvPicPr>
        <p:blipFill>
          <a:blip r:embed="rId4"/>
          <a:stretch/>
        </p:blipFill>
        <p:spPr bwMode="auto">
          <a:xfrm>
            <a:off x="1028700" y="5124450"/>
            <a:ext cx="1219200" cy="1219200"/>
          </a:xfrm>
          <a:prstGeom prst="rect">
            <a:avLst/>
          </a:prstGeom>
          <a:noFill/>
        </p:spPr>
      </p:pic>
      <p:pic>
        <p:nvPicPr>
          <p:cNvPr id="5124" name="Picture 4" descr="Indo Royal High-Speed Table Fan | 2200 ..."/>
          <p:cNvPicPr>
            <a:picLocks noChangeAspect="1" noChangeArrowheads="1"/>
          </p:cNvPicPr>
          <p:nvPr/>
        </p:nvPicPr>
        <p:blipFill>
          <a:blip r:embed="rId5"/>
          <a:stretch/>
        </p:blipFill>
        <p:spPr bwMode="auto">
          <a:xfrm>
            <a:off x="2514600" y="5124450"/>
            <a:ext cx="1200150" cy="1200150"/>
          </a:xfrm>
          <a:prstGeom prst="rect">
            <a:avLst/>
          </a:prstGeom>
          <a:noFill/>
        </p:spPr>
      </p:pic>
      <p:pic>
        <p:nvPicPr>
          <p:cNvPr id="5126" name="Picture 6" descr="AK-47 | Definition, History, Operation ..."/>
          <p:cNvPicPr>
            <a:picLocks noChangeAspect="1" noChangeArrowheads="1"/>
          </p:cNvPicPr>
          <p:nvPr/>
        </p:nvPicPr>
        <p:blipFill>
          <a:blip r:embed="rId6"/>
          <a:stretch/>
        </p:blipFill>
        <p:spPr bwMode="auto">
          <a:xfrm>
            <a:off x="4025899" y="5219700"/>
            <a:ext cx="1081024" cy="1085850"/>
          </a:xfrm>
          <a:prstGeom prst="rect">
            <a:avLst/>
          </a:prstGeom>
          <a:noFill/>
        </p:spPr>
      </p:pic>
      <p:pic>
        <p:nvPicPr>
          <p:cNvPr id="5128" name="Picture 8" descr="60Hz, 720p HD LED TV Düz Ekran ..."/>
          <p:cNvPicPr>
            <a:picLocks noChangeAspect="1" noChangeArrowheads="1"/>
          </p:cNvPicPr>
          <p:nvPr/>
        </p:nvPicPr>
        <p:blipFill>
          <a:blip r:embed="rId7"/>
          <a:stretch/>
        </p:blipFill>
        <p:spPr bwMode="auto">
          <a:xfrm>
            <a:off x="5486400" y="5200650"/>
            <a:ext cx="1162050" cy="1162050"/>
          </a:xfrm>
          <a:prstGeom prst="rect">
            <a:avLst/>
          </a:prstGeom>
          <a:noFill/>
        </p:spPr>
      </p:pic>
      <p:pic>
        <p:nvPicPr>
          <p:cNvPr id="5130" name="Picture 10" descr="Tomatoes get boost in growth ..."/>
          <p:cNvPicPr>
            <a:picLocks noChangeAspect="1" noChangeArrowheads="1"/>
          </p:cNvPicPr>
          <p:nvPr/>
        </p:nvPicPr>
        <p:blipFill>
          <a:blip r:embed="rId8"/>
          <a:stretch/>
        </p:blipFill>
        <p:spPr bwMode="auto">
          <a:xfrm>
            <a:off x="7029450" y="5105400"/>
            <a:ext cx="1200150" cy="1200150"/>
          </a:xfrm>
          <a:prstGeom prst="rect">
            <a:avLst/>
          </a:prstGeom>
          <a:noFill/>
        </p:spPr>
      </p:pic>
      <p:pic>
        <p:nvPicPr>
          <p:cNvPr id="5132" name="Picture 12" descr="Bunny breeds: choosing your perfect pet ..."/>
          <p:cNvPicPr>
            <a:picLocks noChangeAspect="1" noChangeArrowheads="1"/>
          </p:cNvPicPr>
          <p:nvPr/>
        </p:nvPicPr>
        <p:blipFill>
          <a:blip r:embed="rId9"/>
          <a:stretch/>
        </p:blipFill>
        <p:spPr bwMode="auto">
          <a:xfrm>
            <a:off x="8508999" y="4960848"/>
            <a:ext cx="1648821" cy="1325652"/>
          </a:xfrm>
          <a:prstGeom prst="rect">
            <a:avLst/>
          </a:prstGeom>
          <a:noFill/>
        </p:spPr>
      </p:pic>
      <p:pic>
        <p:nvPicPr>
          <p:cNvPr id="5134" name="Picture 14" descr="Crown Clip Art | Gold Crown Clipart ..."/>
          <p:cNvPicPr>
            <a:picLocks noChangeAspect="1" noChangeArrowheads="1"/>
          </p:cNvPicPr>
          <p:nvPr/>
        </p:nvPicPr>
        <p:blipFill>
          <a:blip r:embed="rId10"/>
          <a:stretch/>
        </p:blipFill>
        <p:spPr bwMode="auto">
          <a:xfrm>
            <a:off x="10229850" y="4953000"/>
            <a:ext cx="1352550" cy="13525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extBox 1"/>
          <p:cNvSpPr txBox="1"/>
          <p:nvPr/>
        </p:nvSpPr>
        <p:spPr bwMode="auto">
          <a:xfrm>
            <a:off x="637395" y="468442"/>
            <a:ext cx="5440913" cy="769441"/>
          </a:xfrm>
          <a:prstGeom prst="rect">
            <a:avLst/>
          </a:prstGeom>
          <a:noFill/>
        </p:spPr>
        <p:txBody>
          <a:bodyPr wrap="none" rtlCol="0">
            <a:spAutoFit/>
          </a:bodyPr>
          <a:lstStyle/>
          <a:p>
            <a:pPr>
              <a:defRPr/>
            </a:pPr>
            <a:r>
              <a:rPr sz="4400" b="1">
                <a:latin typeface="Aptos Light"/>
              </a:rPr>
              <a:t>Virtual Environments </a:t>
            </a:r>
            <a:endParaRPr/>
          </a:p>
        </p:txBody>
      </p:sp>
      <p:sp>
        <p:nvSpPr>
          <p:cNvPr id="3" name="TextBox 2"/>
          <p:cNvSpPr txBox="1"/>
          <p:nvPr/>
        </p:nvSpPr>
        <p:spPr bwMode="auto">
          <a:xfrm>
            <a:off x="624903" y="1505262"/>
            <a:ext cx="10827582" cy="1077218"/>
          </a:xfrm>
          <a:prstGeom prst="rect">
            <a:avLst/>
          </a:prstGeom>
          <a:noFill/>
        </p:spPr>
        <p:txBody>
          <a:bodyPr wrap="square" rtlCol="0">
            <a:spAutoFit/>
          </a:bodyPr>
          <a:lstStyle/>
          <a:p>
            <a:pPr>
              <a:defRPr/>
            </a:pPr>
            <a:r>
              <a:rPr sz="3200">
                <a:latin typeface="Aptos Light"/>
              </a:rPr>
              <a:t>Virtual Enviroments give you a way to create a custom environment to run your code</a:t>
            </a:r>
            <a:endParaRPr/>
          </a:p>
        </p:txBody>
      </p:sp>
      <p:pic>
        <p:nvPicPr>
          <p:cNvPr id="4" name="Picture 4" descr="Tadej Pogacar Slovenia wins Stage 7 Individual Time Trial Giro d'Italia  2024 Images | Cycling Posters"/>
          <p:cNvPicPr>
            <a:picLocks noChangeAspect="1" noChangeArrowheads="1"/>
          </p:cNvPicPr>
          <p:nvPr/>
        </p:nvPicPr>
        <p:blipFill>
          <a:blip r:embed="rId3"/>
          <a:stretch/>
        </p:blipFill>
        <p:spPr bwMode="auto">
          <a:xfrm>
            <a:off x="2786897" y="4241224"/>
            <a:ext cx="1170507" cy="1755152"/>
          </a:xfrm>
          <a:prstGeom prst="rect">
            <a:avLst/>
          </a:prstGeom>
          <a:noFill/>
        </p:spPr>
      </p:pic>
      <p:pic>
        <p:nvPicPr>
          <p:cNvPr id="5" name="Picture 4" descr="Fisher-Price Barbie Tough Trike"/>
          <p:cNvPicPr>
            <a:picLocks noChangeAspect="1" noChangeArrowheads="1"/>
          </p:cNvPicPr>
          <p:nvPr/>
        </p:nvPicPr>
        <p:blipFill>
          <a:blip r:embed="rId4"/>
          <a:stretch/>
        </p:blipFill>
        <p:spPr bwMode="auto">
          <a:xfrm>
            <a:off x="7505700" y="3943350"/>
            <a:ext cx="1962149" cy="1962149"/>
          </a:xfrm>
          <a:prstGeom prst="rect">
            <a:avLst/>
          </a:prstGeom>
          <a:noFill/>
        </p:spPr>
      </p:pic>
      <p:sp>
        <p:nvSpPr>
          <p:cNvPr id="6" name="Rounded Rectangle 5"/>
          <p:cNvSpPr/>
          <p:nvPr/>
        </p:nvSpPr>
        <p:spPr bwMode="auto">
          <a:xfrm>
            <a:off x="1752599" y="3342806"/>
            <a:ext cx="3329066" cy="3362793"/>
          </a:xfrm>
          <a:prstGeom prst="roundRect">
            <a:avLst>
              <a:gd name="adj" fmla="val 16667"/>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
        <p:nvSpPr>
          <p:cNvPr id="7" name="Rounded Rectangle 6"/>
          <p:cNvSpPr/>
          <p:nvPr/>
        </p:nvSpPr>
        <p:spPr bwMode="auto">
          <a:xfrm>
            <a:off x="6851754" y="3300334"/>
            <a:ext cx="3329066" cy="3362793"/>
          </a:xfrm>
          <a:prstGeom prst="roundRect">
            <a:avLst>
              <a:gd name="adj" fmla="val 16667"/>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sp>
        <p:nvSpPr>
          <p:cNvPr id="8" name="TextBox 7"/>
          <p:cNvSpPr txBox="1"/>
          <p:nvPr/>
        </p:nvSpPr>
        <p:spPr bwMode="auto">
          <a:xfrm>
            <a:off x="1944039" y="3438992"/>
            <a:ext cx="1239442" cy="830997"/>
          </a:xfrm>
          <a:prstGeom prst="rect">
            <a:avLst/>
          </a:prstGeom>
          <a:noFill/>
        </p:spPr>
        <p:txBody>
          <a:bodyPr wrap="none" rtlCol="0">
            <a:spAutoFit/>
          </a:bodyPr>
          <a:lstStyle/>
          <a:p>
            <a:pPr>
              <a:defRPr/>
            </a:pPr>
            <a:r>
              <a:rPr sz="4800" b="1">
                <a:solidFill>
                  <a:srgbClr val="00B050"/>
                </a:solidFill>
                <a:latin typeface="Aptos Light"/>
              </a:rPr>
              <a:t>VE1</a:t>
            </a:r>
            <a:endParaRPr/>
          </a:p>
        </p:txBody>
      </p:sp>
      <p:sp>
        <p:nvSpPr>
          <p:cNvPr id="9" name="TextBox 8"/>
          <p:cNvSpPr txBox="1"/>
          <p:nvPr/>
        </p:nvSpPr>
        <p:spPr bwMode="auto">
          <a:xfrm>
            <a:off x="7043193" y="3438992"/>
            <a:ext cx="1364476" cy="830997"/>
          </a:xfrm>
          <a:prstGeom prst="rect">
            <a:avLst/>
          </a:prstGeom>
          <a:noFill/>
        </p:spPr>
        <p:txBody>
          <a:bodyPr wrap="none" rtlCol="0">
            <a:spAutoFit/>
          </a:bodyPr>
          <a:lstStyle/>
          <a:p>
            <a:pPr>
              <a:defRPr/>
            </a:pPr>
            <a:r>
              <a:rPr sz="4800" b="1">
                <a:solidFill>
                  <a:srgbClr val="00B0F0"/>
                </a:solidFill>
                <a:latin typeface="Aptos Light"/>
              </a:rPr>
              <a:t>VE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782197" y="2521292"/>
            <a:ext cx="10410939" cy="3693319"/>
          </a:xfrm>
          <a:prstGeom prst="rect">
            <a:avLst/>
          </a:prstGeom>
          <a:noFill/>
        </p:spPr>
        <p:txBody>
          <a:bodyPr wrap="square">
            <a:spAutoFit/>
          </a:bodyPr>
          <a:lstStyle/>
          <a:p>
            <a:pPr>
              <a:buNone/>
              <a:defRPr/>
            </a:pPr>
            <a:r>
              <a:rPr lang="en-GB">
                <a:latin typeface="Aptos Mono"/>
              </a:rPr>
              <a:t>Need java 11. Use SDKMAN to handle java versions (</a:t>
            </a:r>
            <a:r>
              <a:rPr lang="en-GB" u="sng">
                <a:latin typeface="Aptos Mono"/>
                <a:hlinkClick r:id="rId3" tooltip="https://sdkman.io/"/>
              </a:rPr>
              <a:t>https://sdkman.io/</a:t>
            </a:r>
            <a:r>
              <a:rPr lang="en-GB">
                <a:latin typeface="Aptos Mono"/>
              </a:rPr>
              <a:t> )</a:t>
            </a:r>
            <a:endParaRPr/>
          </a:p>
          <a:p>
            <a:pPr>
              <a:buNone/>
              <a:defRPr/>
            </a:pPr>
            <a:r>
              <a:rPr lang="en-GB">
                <a:solidFill>
                  <a:srgbClr val="1885E2"/>
                </a:solidFill>
                <a:latin typeface="Aptos Mono"/>
              </a:rPr>
              <a:t>curl -s "https://get.sdkman.io" | bash</a:t>
            </a:r>
            <a:br>
              <a:rPr lang="en-GB">
                <a:latin typeface="Aptos Mono"/>
              </a:rPr>
            </a:br>
            <a:endParaRPr lang="en-GB">
              <a:latin typeface="Aptos Mono"/>
            </a:endParaRPr>
          </a:p>
          <a:p>
            <a:pPr>
              <a:buNone/>
              <a:defRPr/>
            </a:pPr>
            <a:r>
              <a:rPr lang="en-GB">
                <a:latin typeface="Aptos Mono"/>
              </a:rPr>
              <a:t>Note: you need to restart terminal after installation (or just logout and in again)</a:t>
            </a:r>
            <a:endParaRPr/>
          </a:p>
          <a:p>
            <a:pPr>
              <a:buNone/>
              <a:defRPr/>
            </a:pPr>
            <a:r>
              <a:rPr lang="en-GB">
                <a:latin typeface="Aptos Mono"/>
              </a:rPr>
              <a:t>or run </a:t>
            </a:r>
            <a:endParaRPr/>
          </a:p>
          <a:p>
            <a:pPr>
              <a:buNone/>
              <a:defRPr/>
            </a:pPr>
            <a:r>
              <a:rPr lang="en-GB">
                <a:solidFill>
                  <a:srgbClr val="1885E2"/>
                </a:solidFill>
                <a:latin typeface="Aptos Mono"/>
              </a:rPr>
              <a:t>source "$HOME/.sdkman/bin/</a:t>
            </a:r>
            <a:r>
              <a:rPr lang="en-GB" u="sng">
                <a:solidFill>
                  <a:srgbClr val="1885E2"/>
                </a:solidFill>
                <a:latin typeface="Aptos Mono"/>
                <a:hlinkClick r:id="rId4" tooltip="https://sdkman-init.sh/"/>
              </a:rPr>
              <a:t>sdkman-init.sh</a:t>
            </a:r>
            <a:r>
              <a:rPr lang="en-GB">
                <a:solidFill>
                  <a:srgbClr val="1885E2"/>
                </a:solidFill>
                <a:latin typeface="Aptos Mono"/>
              </a:rPr>
              <a:t>”</a:t>
            </a:r>
            <a:endParaRPr/>
          </a:p>
          <a:p>
            <a:pPr>
              <a:buNone/>
              <a:defRPr/>
            </a:pPr>
            <a:endParaRPr lang="en-GB">
              <a:solidFill>
                <a:srgbClr val="1885E2"/>
              </a:solidFill>
              <a:latin typeface="Aptos Mono"/>
            </a:endParaRPr>
          </a:p>
          <a:p>
            <a:pPr>
              <a:defRPr/>
            </a:pPr>
            <a:r>
              <a:rPr lang="en-GB">
                <a:latin typeface="Aptos Mono"/>
              </a:rPr>
              <a:t>To install Corretto 17:</a:t>
            </a:r>
            <a:endParaRPr/>
          </a:p>
          <a:p>
            <a:pPr>
              <a:defRPr/>
            </a:pPr>
            <a:r>
              <a:rPr lang="en-GB">
                <a:solidFill>
                  <a:srgbClr val="0070C0"/>
                </a:solidFill>
                <a:latin typeface="Aptos Mono"/>
              </a:rPr>
              <a:t>sdk install java 17.0.6-amzn</a:t>
            </a:r>
            <a:endParaRPr/>
          </a:p>
          <a:p>
            <a:pPr>
              <a:defRPr/>
            </a:pPr>
            <a:endParaRPr lang="en-GB">
              <a:solidFill>
                <a:srgbClr val="0070C0"/>
              </a:solidFill>
              <a:latin typeface="Aptos Mono"/>
            </a:endParaRPr>
          </a:p>
          <a:p>
            <a:pPr>
              <a:defRPr/>
            </a:pPr>
            <a:r>
              <a:rPr lang="en-GB">
                <a:latin typeface="Aptos Mono"/>
              </a:rPr>
              <a:t>To install Corretto 8:</a:t>
            </a:r>
            <a:endParaRPr lang="en-GB">
              <a:solidFill>
                <a:srgbClr val="0070C0"/>
              </a:solidFill>
              <a:latin typeface="Aptos Mono"/>
            </a:endParaRPr>
          </a:p>
          <a:p>
            <a:pPr>
              <a:buNone/>
              <a:defRPr/>
            </a:pPr>
            <a:r>
              <a:rPr lang="en-GB">
                <a:solidFill>
                  <a:srgbClr val="0070C0"/>
                </a:solidFill>
                <a:latin typeface="Aptos Mono"/>
              </a:rPr>
              <a:t>sdk install java 8.0.442-amzn</a:t>
            </a:r>
            <a:endParaRPr lang="en-GB">
              <a:latin typeface="Aptos Mono"/>
            </a:endParaRPr>
          </a:p>
        </p:txBody>
      </p:sp>
      <p:sp>
        <p:nvSpPr>
          <p:cNvPr id="4" name="Text Placeholder 2"/>
          <p:cNvSpPr txBox="1"/>
          <p:nvPr/>
        </p:nvSpPr>
        <p:spPr bwMode="auto">
          <a:xfrm>
            <a:off x="457277" y="425087"/>
            <a:ext cx="10515600" cy="1500187"/>
          </a:xfrm>
          <a:prstGeom prst="rect">
            <a:avLst/>
          </a:prstGeom>
        </p:spPr>
        <p:txBody>
          <a:bodyPr>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r>
              <a:rPr sz="3600">
                <a:solidFill>
                  <a:schemeClr val="tx1">
                    <a:lumMod val="50000"/>
                    <a:lumOff val="50000"/>
                  </a:schemeClr>
                </a:solidFill>
                <a:latin typeface="Aptos Light"/>
              </a:rPr>
              <a:t>If you are familiar with github, you can pull it from</a:t>
            </a:r>
            <a:endParaRPr/>
          </a:p>
          <a:p>
            <a:pPr marL="0" indent="0">
              <a:buNone/>
              <a:defRPr/>
            </a:pPr>
            <a:r>
              <a:rPr lang="en-GB" u="sng">
                <a:solidFill>
                  <a:schemeClr val="tx1">
                    <a:lumMod val="50000"/>
                    <a:lumOff val="50000"/>
                  </a:schemeClr>
                </a:solidFill>
                <a:latin typeface="Aptos Mono"/>
                <a:hlinkClick r:id="rId5" tooltip="https://github.com/orgs/CBGOUS/repositories"/>
              </a:rPr>
              <a:t>https://github.com/orgs/CBGOUS/repositories</a:t>
            </a:r>
            <a:r>
              <a:rPr lang="en-GB">
                <a:solidFill>
                  <a:schemeClr val="tx1">
                    <a:lumMod val="50000"/>
                    <a:lumOff val="50000"/>
                  </a:schemeClr>
                </a:solidFill>
                <a:latin typeface="Aptos Mono"/>
              </a:rPr>
              <a:t> </a:t>
            </a:r>
            <a:r>
              <a:rPr>
                <a:solidFill>
                  <a:schemeClr val="tx1">
                    <a:lumMod val="50000"/>
                    <a:lumOff val="50000"/>
                  </a:schemeClr>
                </a:solidFill>
                <a:latin typeface="Aptos Mono"/>
              </a:rPr>
              <a:t> </a:t>
            </a:r>
            <a:endParaRPr/>
          </a:p>
          <a:p>
            <a:pPr marL="0" indent="0">
              <a:buNone/>
              <a:defRPr/>
            </a:pPr>
            <a:endParaRPr sz="3600">
              <a:solidFill>
                <a:schemeClr val="tx1">
                  <a:lumMod val="50000"/>
                  <a:lumOff val="50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t>Reproducible Research</a:t>
            </a:r>
          </a:p>
        </p:txBody>
      </p:sp>
      <p:sp>
        <p:nvSpPr>
          <p:cNvPr id="3" name="Text Placeholder 2"/>
          <p:cNvSpPr>
            <a:spLocks noGrp="1"/>
          </p:cNvSpPr>
          <p:nvPr>
            <p:ph type="body" idx="1"/>
          </p:nvPr>
        </p:nvSpPr>
        <p:spPr bwMode="auto"/>
        <p:txBody>
          <a:bodyPr/>
          <a:lstStyle/>
          <a:p>
            <a:pPr>
              <a:defRPr/>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Rectangle 2"/>
          <p:cNvSpPr/>
          <p:nvPr/>
        </p:nvSpPr>
        <p:spPr bwMode="auto">
          <a:xfrm>
            <a:off x="5724606" y="827572"/>
            <a:ext cx="6162594" cy="1200329"/>
          </a:xfrm>
          <a:prstGeom prst="rect">
            <a:avLst/>
          </a:prstGeom>
        </p:spPr>
        <p:txBody>
          <a:bodyPr wrap="square">
            <a:spAutoFit/>
          </a:bodyPr>
          <a:lstStyle/>
          <a:p>
            <a:pPr>
              <a:defRPr/>
            </a:pPr>
            <a:r>
              <a:rPr lang="en-US" sz="2400">
                <a:solidFill>
                  <a:schemeClr val="accent6">
                    <a:lumMod val="50000"/>
                  </a:schemeClr>
                </a:solidFill>
                <a:latin typeface="Calibri Light"/>
                <a:cs typeface="Calibri Light"/>
              </a:rPr>
              <a:t>TO ADDRESS SOME OF THESE ANNOTATION PROBLEMS miRBASE RELEASED A HIGH CONFIDENCE ANNOTATION SET </a:t>
            </a:r>
            <a:endParaRPr/>
          </a:p>
        </p:txBody>
      </p:sp>
      <p:sp>
        <p:nvSpPr>
          <p:cNvPr id="4" name="Rectangle 3"/>
          <p:cNvSpPr/>
          <p:nvPr/>
        </p:nvSpPr>
        <p:spPr bwMode="auto">
          <a:xfrm>
            <a:off x="5733164" y="842562"/>
            <a:ext cx="1903085" cy="923330"/>
          </a:xfrm>
          <a:prstGeom prst="rect">
            <a:avLst/>
          </a:prstGeom>
        </p:spPr>
        <p:txBody>
          <a:bodyPr wrap="none">
            <a:spAutoFit/>
          </a:bodyPr>
          <a:lstStyle/>
          <a:p>
            <a:pPr marL="342900" indent="-342900">
              <a:buAutoNum type="alphaUcParenBoth"/>
              <a:defRPr/>
            </a:pPr>
            <a:r>
              <a:rPr lang="en-US">
                <a:solidFill>
                  <a:schemeClr val="bg1"/>
                </a:solidFill>
                <a:latin typeface="M+ 1m regular"/>
                <a:cs typeface="M+ 1m regular"/>
              </a:rPr>
              <a:t> ALL SPECIES</a:t>
            </a:r>
            <a:endParaRPr/>
          </a:p>
          <a:p>
            <a:pPr marL="342900" indent="-342900">
              <a:buAutoNum type="alphaUcParenBoth"/>
              <a:defRPr/>
            </a:pPr>
            <a:r>
              <a:rPr lang="en-US">
                <a:solidFill>
                  <a:schemeClr val="bg1"/>
                </a:solidFill>
                <a:latin typeface="M+ 1m regular"/>
                <a:cs typeface="M+ 1m regular"/>
              </a:rPr>
              <a:t> HUMAN</a:t>
            </a:r>
            <a:endParaRPr/>
          </a:p>
          <a:p>
            <a:pPr marL="342900" indent="-342900">
              <a:buAutoNum type="alphaUcParenBoth"/>
              <a:defRPr/>
            </a:pPr>
            <a:r>
              <a:rPr lang="en-US">
                <a:solidFill>
                  <a:schemeClr val="bg1"/>
                </a:solidFill>
                <a:latin typeface="M+ 1m regular"/>
                <a:cs typeface="M+ 1m regular"/>
              </a:rPr>
              <a:t> MOUSE</a:t>
            </a:r>
            <a:endParaRPr/>
          </a:p>
        </p:txBody>
      </p:sp>
      <p:sp>
        <p:nvSpPr>
          <p:cNvPr id="5" name="Rectangle 4"/>
          <p:cNvSpPr/>
          <p:nvPr/>
        </p:nvSpPr>
        <p:spPr bwMode="auto">
          <a:xfrm>
            <a:off x="4575646" y="2006058"/>
            <a:ext cx="2945187" cy="369332"/>
          </a:xfrm>
          <a:prstGeom prst="rect">
            <a:avLst/>
          </a:prstGeom>
        </p:spPr>
        <p:txBody>
          <a:bodyPr wrap="none">
            <a:spAutoFit/>
          </a:bodyPr>
          <a:lstStyle/>
          <a:p>
            <a:pPr>
              <a:defRPr/>
            </a:pPr>
            <a:r>
              <a:rPr lang="en-US">
                <a:solidFill>
                  <a:schemeClr val="bg1"/>
                </a:solidFill>
                <a:latin typeface="M+ 1m regular"/>
                <a:cs typeface="M+ 1m regular"/>
              </a:rPr>
              <a:t>V20      V21     V22</a:t>
            </a:r>
            <a:endParaRPr lang="en-US">
              <a:solidFill>
                <a:schemeClr val="bg1"/>
              </a:solidFill>
            </a:endParaRPr>
          </a:p>
        </p:txBody>
      </p:sp>
      <p:sp>
        <p:nvSpPr>
          <p:cNvPr id="8" name="Rectangle 7"/>
          <p:cNvSpPr/>
          <p:nvPr/>
        </p:nvSpPr>
        <p:spPr bwMode="auto">
          <a:xfrm>
            <a:off x="5679635" y="2294058"/>
            <a:ext cx="5922752" cy="1569660"/>
          </a:xfrm>
          <a:prstGeom prst="rect">
            <a:avLst/>
          </a:prstGeom>
        </p:spPr>
        <p:txBody>
          <a:bodyPr wrap="square">
            <a:spAutoFit/>
          </a:bodyPr>
          <a:lstStyle/>
          <a:p>
            <a:pPr>
              <a:defRPr/>
            </a:pPr>
            <a:r>
              <a:rPr lang="en-US" sz="2400">
                <a:solidFill>
                  <a:schemeClr val="accent6">
                    <a:lumMod val="50000"/>
                  </a:schemeClr>
                </a:solidFill>
                <a:latin typeface="Calibri Light"/>
                <a:cs typeface="Calibri Light"/>
              </a:rPr>
              <a:t>3298 DISTINCT HAIRPIN PRECURSORS ACROSS THE THREE RELEASES,</a:t>
            </a:r>
            <a:endParaRPr/>
          </a:p>
          <a:p>
            <a:pPr>
              <a:defRPr/>
            </a:pPr>
            <a:r>
              <a:rPr lang="en-US" sz="2400">
                <a:solidFill>
                  <a:schemeClr val="accent6">
                    <a:lumMod val="50000"/>
                  </a:schemeClr>
                </a:solidFill>
                <a:latin typeface="Calibri Light"/>
                <a:cs typeface="Calibri Light"/>
              </a:rPr>
              <a:t>ONLY 925 (231 HUMAN HAIRPINS) ARE PRESENT ACROSS ALL THREE RELEASES </a:t>
            </a:r>
            <a:endParaRPr/>
          </a:p>
        </p:txBody>
      </p:sp>
      <p:sp>
        <p:nvSpPr>
          <p:cNvPr id="9" name="Rectangle 8"/>
          <p:cNvSpPr/>
          <p:nvPr/>
        </p:nvSpPr>
        <p:spPr bwMode="auto">
          <a:xfrm>
            <a:off x="81725" y="88897"/>
            <a:ext cx="12001417" cy="646331"/>
          </a:xfrm>
          <a:prstGeom prst="rect">
            <a:avLst/>
          </a:prstGeom>
        </p:spPr>
        <p:txBody>
          <a:bodyPr wrap="square">
            <a:spAutoFit/>
          </a:bodyPr>
          <a:lstStyle/>
          <a:p>
            <a:pPr>
              <a:defRPr/>
            </a:pPr>
            <a:r>
              <a:rPr lang="nb-NO" sz="3600">
                <a:latin typeface="Calibri Light"/>
                <a:cs typeface="Calibri Light"/>
              </a:rPr>
              <a:t>miRBASE ANNOTATION : HIGH CONFIDENCE SETS</a:t>
            </a:r>
            <a:endParaRPr lang="en-GB" sz="3600"/>
          </a:p>
        </p:txBody>
      </p:sp>
      <p:sp>
        <p:nvSpPr>
          <p:cNvPr id="10" name="Rectangle 9"/>
          <p:cNvSpPr/>
          <p:nvPr/>
        </p:nvSpPr>
        <p:spPr bwMode="auto">
          <a:xfrm>
            <a:off x="449706" y="4654893"/>
            <a:ext cx="11517442" cy="1315360"/>
          </a:xfrm>
          <a:prstGeom prst="rect">
            <a:avLst/>
          </a:prstGeom>
        </p:spPr>
        <p:txBody>
          <a:bodyPr wrap="square">
            <a:spAutoFit/>
          </a:bodyPr>
          <a:lstStyle/>
          <a:p>
            <a:pPr>
              <a:lnSpc>
                <a:spcPct val="150000"/>
              </a:lnSpc>
              <a:defRPr/>
            </a:pPr>
            <a:r>
              <a:rPr lang="en-US" sz="2800">
                <a:solidFill>
                  <a:srgbClr val="0070C0"/>
                </a:solidFill>
                <a:latin typeface="Calibri Light"/>
                <a:cs typeface="Calibri Light"/>
              </a:rPr>
              <a:t>We saw that the high confidence miRBase set changed between each version</a:t>
            </a:r>
            <a:endParaRPr/>
          </a:p>
          <a:p>
            <a:pPr>
              <a:lnSpc>
                <a:spcPct val="150000"/>
              </a:lnSpc>
              <a:defRPr/>
            </a:pPr>
            <a:r>
              <a:rPr lang="en-US" sz="2800">
                <a:solidFill>
                  <a:srgbClr val="0070C0"/>
                </a:solidFill>
                <a:latin typeface="Calibri Light"/>
                <a:cs typeface="Calibri Light"/>
              </a:rPr>
              <a:t>How does the variation among different miRBase releases affect an analysis? </a:t>
            </a:r>
            <a:endParaRPr lang="en-GB" sz="2800">
              <a:solidFill>
                <a:srgbClr val="0070C0"/>
              </a:solidFill>
            </a:endParaRPr>
          </a:p>
        </p:txBody>
      </p:sp>
      <p:pic>
        <p:nvPicPr>
          <p:cNvPr id="11" name="Picture 10"/>
          <p:cNvPicPr>
            <a:picLocks noChangeAspect="1"/>
          </p:cNvPicPr>
          <p:nvPr/>
        </p:nvPicPr>
        <p:blipFill>
          <a:blip r:embed="rId3"/>
          <a:stretch/>
        </p:blipFill>
        <p:spPr bwMode="auto">
          <a:xfrm>
            <a:off x="524968" y="881609"/>
            <a:ext cx="4871578" cy="336060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4800"/>
              <a:t>Variation in miRBase Annotation</a:t>
            </a:r>
            <a:endParaRPr/>
          </a:p>
        </p:txBody>
      </p:sp>
      <p:sp>
        <p:nvSpPr>
          <p:cNvPr id="3" name="Text Placeholder 2"/>
          <p:cNvSpPr>
            <a:spLocks noGrp="1"/>
          </p:cNvSpPr>
          <p:nvPr>
            <p:ph type="body" idx="1"/>
          </p:nvPr>
        </p:nvSpPr>
        <p:spPr bwMode="auto"/>
        <p:txBody>
          <a:bodyPr/>
          <a:lstStyle/>
          <a:p>
            <a:pPr>
              <a:defRPr/>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p:cNvPicPr>
            <a:picLocks noChangeAspect="1"/>
          </p:cNvPicPr>
          <p:nvPr/>
        </p:nvPicPr>
        <p:blipFill>
          <a:blip r:embed="rId3"/>
          <a:stretch/>
        </p:blipFill>
        <p:spPr bwMode="auto">
          <a:xfrm>
            <a:off x="326571" y="699408"/>
            <a:ext cx="11538857" cy="5657499"/>
          </a:xfrm>
          <a:prstGeom prst="rect">
            <a:avLst/>
          </a:prstGeom>
        </p:spPr>
      </p:pic>
      <p:pic>
        <p:nvPicPr>
          <p:cNvPr id="4" name="Picture 3"/>
          <p:cNvPicPr>
            <a:picLocks noChangeAspect="1"/>
          </p:cNvPicPr>
          <p:nvPr/>
        </p:nvPicPr>
        <p:blipFill>
          <a:blip r:embed="rId4"/>
          <a:stretch/>
        </p:blipFill>
        <p:spPr bwMode="auto">
          <a:xfrm>
            <a:off x="10751516" y="4562105"/>
            <a:ext cx="848302" cy="544894"/>
          </a:xfrm>
          <a:prstGeom prst="rect">
            <a:avLst/>
          </a:prstGeom>
        </p:spPr>
      </p:pic>
      <p:sp>
        <p:nvSpPr>
          <p:cNvPr id="5" name="TextBox 4"/>
          <p:cNvSpPr txBox="1"/>
          <p:nvPr/>
        </p:nvSpPr>
        <p:spPr bwMode="auto">
          <a:xfrm>
            <a:off x="175025" y="29403"/>
            <a:ext cx="3749193" cy="523220"/>
          </a:xfrm>
          <a:prstGeom prst="rect">
            <a:avLst/>
          </a:prstGeom>
          <a:noFill/>
        </p:spPr>
        <p:txBody>
          <a:bodyPr wrap="square" rtlCol="0">
            <a:spAutoFit/>
          </a:bodyPr>
          <a:lstStyle/>
          <a:p>
            <a:pPr>
              <a:defRPr/>
            </a:pPr>
            <a:r>
              <a:rPr lang="en-US" sz="2800">
                <a:solidFill>
                  <a:schemeClr val="bg1">
                    <a:lumMod val="95000"/>
                  </a:schemeClr>
                </a:solidFill>
                <a:latin typeface="Calibri Light"/>
                <a:cs typeface="Calibri Light"/>
              </a:rPr>
              <a:t>miRBase: Growth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734518" y="524654"/>
            <a:ext cx="10942820" cy="4401205"/>
          </a:xfrm>
          <a:prstGeom prst="rect">
            <a:avLst/>
          </a:prstGeom>
          <a:noFill/>
        </p:spPr>
        <p:txBody>
          <a:bodyPr wrap="square" rtlCol="0">
            <a:spAutoFit/>
          </a:bodyPr>
          <a:lstStyle/>
          <a:p>
            <a:pPr>
              <a:defRPr/>
            </a:pPr>
            <a:r>
              <a:rPr sz="2800">
                <a:latin typeface="Aptos"/>
              </a:rPr>
              <a:t>We are going to look at the impact of using different annotation and parameter values on the analysis results</a:t>
            </a:r>
            <a:endParaRPr/>
          </a:p>
          <a:p>
            <a:pPr>
              <a:defRPr/>
            </a:pPr>
            <a:endParaRPr sz="2800">
              <a:latin typeface="Aptos"/>
            </a:endParaRPr>
          </a:p>
          <a:p>
            <a:pPr>
              <a:defRPr/>
            </a:pPr>
            <a:r>
              <a:rPr sz="2800">
                <a:latin typeface="Aptos"/>
              </a:rPr>
              <a:t>To do this, we are going to run the mapping part of a NGS analysis using smallRNA seq data using the </a:t>
            </a:r>
            <a:r>
              <a:rPr sz="2400">
                <a:solidFill>
                  <a:srgbClr val="0070C0"/>
                </a:solidFill>
                <a:latin typeface="Aptos Mono"/>
              </a:rPr>
              <a:t>bowtie</a:t>
            </a:r>
            <a:r>
              <a:rPr sz="2800">
                <a:latin typeface="Aptos"/>
              </a:rPr>
              <a:t> mapping tool</a:t>
            </a:r>
            <a:endParaRPr/>
          </a:p>
          <a:p>
            <a:pPr>
              <a:defRPr/>
            </a:pPr>
            <a:endParaRPr sz="2800">
              <a:latin typeface="Aptos"/>
            </a:endParaRPr>
          </a:p>
          <a:p>
            <a:pPr>
              <a:defRPr/>
            </a:pPr>
            <a:r>
              <a:rPr lang="en-GB" sz="2800">
                <a:latin typeface="Aptos"/>
              </a:rPr>
              <a:t>To do the analysis, we need some reads, and a reference genome</a:t>
            </a:r>
            <a:endParaRPr/>
          </a:p>
          <a:p>
            <a:pPr>
              <a:defRPr/>
            </a:pPr>
            <a:r>
              <a:rPr lang="en-GB" sz="2800">
                <a:latin typeface="Aptos"/>
              </a:rPr>
              <a:t>It will take too long to work with a whole NGS dataset + Reference Genome, so we are going to use a test dataset, </a:t>
            </a:r>
            <a:r>
              <a:rPr lang="en-GB" sz="2400">
                <a:solidFill>
                  <a:srgbClr val="0070C0"/>
                </a:solidFill>
                <a:latin typeface="Aptos Mono"/>
              </a:rPr>
              <a:t>smallRNA_reads.fa</a:t>
            </a:r>
            <a:endParaRPr/>
          </a:p>
          <a:p>
            <a:pPr>
              <a:defRPr/>
            </a:pPr>
            <a:r>
              <a:rPr lang="en-GB" sz="2800">
                <a:latin typeface="Aptos"/>
              </a:rPr>
              <a:t>And a shorter reference genome containing only </a:t>
            </a:r>
            <a:r>
              <a:rPr lang="en-GB" sz="2800">
                <a:solidFill>
                  <a:srgbClr val="0070C0"/>
                </a:solidFill>
                <a:latin typeface="Aptos"/>
              </a:rPr>
              <a:t>chr 10</a:t>
            </a:r>
            <a:r>
              <a:rPr lang="en-GB" sz="2800">
                <a:latin typeface="Aptos"/>
              </a:rPr>
              <a:t> and </a:t>
            </a:r>
            <a:r>
              <a:rPr lang="en-GB" sz="2800">
                <a:solidFill>
                  <a:srgbClr val="0070C0"/>
                </a:solidFill>
                <a:latin typeface="Aptos"/>
              </a:rPr>
              <a:t>chr X</a:t>
            </a:r>
            <a:r>
              <a:rPr lang="en-GB" sz="2800">
                <a:latin typeface="Aptos"/>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A screenshot of a computer&#10;&#10;AI-generated content may be incorrect."/>
          <p:cNvPicPr>
            <a:picLocks noChangeAspect="1"/>
          </p:cNvPicPr>
          <p:nvPr/>
        </p:nvPicPr>
        <p:blipFill>
          <a:blip r:embed="rId3"/>
          <a:stretch/>
        </p:blipFill>
        <p:spPr bwMode="auto">
          <a:xfrm>
            <a:off x="1751308" y="340179"/>
            <a:ext cx="8755760" cy="2870740"/>
          </a:xfrm>
          <a:prstGeom prst="rect">
            <a:avLst/>
          </a:prstGeom>
        </p:spPr>
      </p:pic>
      <p:pic>
        <p:nvPicPr>
          <p:cNvPr id="7" name="Picture 6" descr="A text on a page&#10;&#10;AI-generated content may be incorrect."/>
          <p:cNvPicPr>
            <a:picLocks noChangeAspect="1"/>
          </p:cNvPicPr>
          <p:nvPr/>
        </p:nvPicPr>
        <p:blipFill>
          <a:blip r:embed="rId4"/>
          <a:stretch/>
        </p:blipFill>
        <p:spPr bwMode="auto">
          <a:xfrm>
            <a:off x="2657376" y="3607465"/>
            <a:ext cx="6548617" cy="2793336"/>
          </a:xfrm>
          <a:prstGeom prst="rect">
            <a:avLst/>
          </a:prstGeom>
        </p:spPr>
      </p:pic>
      <p:cxnSp>
        <p:nvCxnSpPr>
          <p:cNvPr id="9" name="Straight Connector 8"/>
          <p:cNvCxnSpPr/>
          <p:nvPr/>
        </p:nvCxnSpPr>
        <p:spPr bwMode="auto">
          <a:xfrm>
            <a:off x="4017037" y="4916774"/>
            <a:ext cx="500671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auto">
          <a:xfrm>
            <a:off x="2805659" y="5219076"/>
            <a:ext cx="61876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a:off x="2807334" y="5451863"/>
            <a:ext cx="618761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a:off x="2798960" y="5704746"/>
            <a:ext cx="534020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3" descr="A picture containing background pattern&#10;&#10;Description automatically generated"/>
          <p:cNvPicPr>
            <a:picLocks noChangeAspect="1"/>
          </p:cNvPicPr>
          <p:nvPr/>
        </p:nvPicPr>
        <p:blipFill>
          <a:blip r:embed="rId3"/>
          <a:stretch/>
        </p:blipFill>
        <p:spPr bwMode="auto">
          <a:xfrm>
            <a:off x="1380756" y="2783780"/>
            <a:ext cx="10635353" cy="3523632"/>
          </a:xfrm>
          <a:prstGeom prst="rect">
            <a:avLst/>
          </a:prstGeom>
          <a:ln>
            <a:solidFill>
              <a:schemeClr val="tx2">
                <a:lumMod val="20000"/>
                <a:lumOff val="80000"/>
              </a:schemeClr>
            </a:solidFill>
          </a:ln>
        </p:spPr>
      </p:pic>
      <p:pic>
        <p:nvPicPr>
          <p:cNvPr id="6" name="Picture 5" descr="Graphical user interface, text, application&#10;&#10;Description automatically generated"/>
          <p:cNvPicPr>
            <a:picLocks noChangeAspect="1"/>
          </p:cNvPicPr>
          <p:nvPr/>
        </p:nvPicPr>
        <p:blipFill>
          <a:blip r:embed="rId4"/>
          <a:stretch/>
        </p:blipFill>
        <p:spPr bwMode="auto">
          <a:xfrm>
            <a:off x="398045" y="715879"/>
            <a:ext cx="6038850" cy="1962080"/>
          </a:xfrm>
          <a:prstGeom prst="rect">
            <a:avLst/>
          </a:prstGeom>
          <a:ln>
            <a:solidFill>
              <a:schemeClr val="tx2">
                <a:lumMod val="20000"/>
                <a:lumOff val="80000"/>
              </a:schemeClr>
            </a:solid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descr="A close-up of a website&#10;&#10;AI-generated content may be incorrect."/>
          <p:cNvPicPr>
            <a:picLocks noChangeAspect="1"/>
          </p:cNvPicPr>
          <p:nvPr/>
        </p:nvPicPr>
        <p:blipFill>
          <a:blip r:embed="rId3"/>
          <a:stretch/>
        </p:blipFill>
        <p:spPr bwMode="auto">
          <a:xfrm>
            <a:off x="831850" y="571500"/>
            <a:ext cx="7772400" cy="2300544"/>
          </a:xfrm>
          <a:prstGeom prst="rect">
            <a:avLst/>
          </a:prstGeom>
        </p:spPr>
      </p:pic>
      <p:pic>
        <p:nvPicPr>
          <p:cNvPr id="5" name="Picture 4" descr="A close-up of a paper&#10;&#10;AI-generated content may be incorrect."/>
          <p:cNvPicPr>
            <a:picLocks noChangeAspect="1"/>
          </p:cNvPicPr>
          <p:nvPr/>
        </p:nvPicPr>
        <p:blipFill>
          <a:blip r:embed="rId4"/>
          <a:stretch/>
        </p:blipFill>
        <p:spPr bwMode="auto">
          <a:xfrm>
            <a:off x="3600449" y="3078524"/>
            <a:ext cx="5190853" cy="3157176"/>
          </a:xfrm>
          <a:prstGeom prst="rect">
            <a:avLst/>
          </a:prstGeom>
        </p:spPr>
      </p:pic>
      <p:cxnSp>
        <p:nvCxnSpPr>
          <p:cNvPr id="6" name="Straight Connector 5"/>
          <p:cNvCxnSpPr/>
          <p:nvPr/>
        </p:nvCxnSpPr>
        <p:spPr bwMode="auto">
          <a:xfrm>
            <a:off x="4010297" y="5937533"/>
            <a:ext cx="461118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a:off x="3827417" y="6155247"/>
            <a:ext cx="443701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bwMode="auto">
          <a:xfrm>
            <a:off x="3513551" y="6353207"/>
            <a:ext cx="8461332" cy="369332"/>
          </a:xfrm>
          <a:prstGeom prst="rect">
            <a:avLst/>
          </a:prstGeom>
          <a:noFill/>
        </p:spPr>
        <p:txBody>
          <a:bodyPr wrap="square">
            <a:spAutoFit/>
          </a:bodyPr>
          <a:lstStyle/>
          <a:p>
            <a:pPr algn="l">
              <a:defRPr/>
            </a:pPr>
            <a:r>
              <a:rPr lang="en-GB" sz="1800">
                <a:solidFill>
                  <a:srgbClr val="0070C0"/>
                </a:solidFill>
                <a:latin typeface="Aptos Mono"/>
              </a:rPr>
              <a:t>bowtie -x bowtie/hsa_chr10 -f ngsdata/smallRNA_reads.fa –n 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734518" y="524654"/>
            <a:ext cx="10942820" cy="5262979"/>
          </a:xfrm>
          <a:prstGeom prst="rect">
            <a:avLst/>
          </a:prstGeom>
          <a:noFill/>
        </p:spPr>
        <p:txBody>
          <a:bodyPr wrap="square" rtlCol="0">
            <a:spAutoFit/>
          </a:bodyPr>
          <a:lstStyle/>
          <a:p>
            <a:pPr>
              <a:defRPr/>
            </a:pPr>
            <a:r>
              <a:rPr sz="2800">
                <a:latin typeface="Aptos"/>
              </a:rPr>
              <a:t>We are going to look at the impact of using different annotation and parameter values on the analysis results</a:t>
            </a:r>
            <a:endParaRPr/>
          </a:p>
          <a:p>
            <a:pPr>
              <a:defRPr/>
            </a:pPr>
            <a:endParaRPr sz="2800">
              <a:latin typeface="Aptos"/>
            </a:endParaRPr>
          </a:p>
          <a:p>
            <a:pPr>
              <a:defRPr/>
            </a:pPr>
            <a:r>
              <a:rPr sz="2800">
                <a:latin typeface="Aptos"/>
              </a:rPr>
              <a:t>To do this, we are going to run the mapping part of a NGS analysis using smallRNA seq data using the </a:t>
            </a:r>
            <a:r>
              <a:rPr sz="2400">
                <a:solidFill>
                  <a:srgbClr val="0070C0"/>
                </a:solidFill>
                <a:latin typeface="Aptos Mono"/>
              </a:rPr>
              <a:t>bowtie</a:t>
            </a:r>
            <a:r>
              <a:rPr sz="2800">
                <a:latin typeface="Aptos"/>
              </a:rPr>
              <a:t> mapping tool</a:t>
            </a:r>
            <a:endParaRPr/>
          </a:p>
          <a:p>
            <a:pPr>
              <a:defRPr/>
            </a:pPr>
            <a:endParaRPr sz="2800">
              <a:latin typeface="Aptos"/>
            </a:endParaRPr>
          </a:p>
          <a:p>
            <a:pPr>
              <a:defRPr/>
            </a:pPr>
            <a:r>
              <a:rPr lang="en-GB" sz="2800">
                <a:latin typeface="Aptos"/>
              </a:rPr>
              <a:t>To do the analysis, we need some reads, and a reference genome</a:t>
            </a:r>
            <a:endParaRPr/>
          </a:p>
          <a:p>
            <a:pPr>
              <a:defRPr/>
            </a:pPr>
            <a:r>
              <a:rPr lang="en-GB" sz="2800">
                <a:latin typeface="Aptos"/>
              </a:rPr>
              <a:t>It will take too long to work with a whole NGS dataset + Reference Genome, so we are going to use a test dataset, </a:t>
            </a:r>
            <a:r>
              <a:rPr lang="en-GB" sz="2400">
                <a:solidFill>
                  <a:srgbClr val="0070C0"/>
                </a:solidFill>
                <a:latin typeface="Aptos Mono"/>
              </a:rPr>
              <a:t>smallRNA_reads.fa</a:t>
            </a:r>
            <a:endParaRPr/>
          </a:p>
          <a:p>
            <a:pPr>
              <a:defRPr/>
            </a:pPr>
            <a:r>
              <a:rPr lang="en-GB" sz="2800">
                <a:latin typeface="Aptos"/>
              </a:rPr>
              <a:t>And a shorter reference genome containing only </a:t>
            </a:r>
            <a:r>
              <a:rPr lang="en-GB" sz="2800">
                <a:solidFill>
                  <a:srgbClr val="0070C0"/>
                </a:solidFill>
                <a:latin typeface="Aptos"/>
              </a:rPr>
              <a:t>chr 10</a:t>
            </a:r>
            <a:r>
              <a:rPr lang="en-GB" sz="2800">
                <a:latin typeface="Aptos"/>
              </a:rPr>
              <a:t> and </a:t>
            </a:r>
            <a:r>
              <a:rPr lang="en-GB" sz="2800">
                <a:solidFill>
                  <a:srgbClr val="0070C0"/>
                </a:solidFill>
                <a:latin typeface="Aptos"/>
              </a:rPr>
              <a:t>chr X</a:t>
            </a:r>
            <a:r>
              <a:rPr lang="en-GB" sz="2800">
                <a:latin typeface="Aptos"/>
              </a:rPr>
              <a:t>.</a:t>
            </a:r>
            <a:endParaRPr/>
          </a:p>
          <a:p>
            <a:pPr>
              <a:defRPr/>
            </a:pPr>
            <a:endParaRPr lang="en-GB" sz="2800">
              <a:latin typeface="Aptos"/>
            </a:endParaRPr>
          </a:p>
          <a:p>
            <a:pPr>
              <a:defRPr/>
            </a:pPr>
            <a:r>
              <a:rPr lang="en-GB" sz="2800">
                <a:latin typeface="Aptos"/>
              </a:rPr>
              <a:t>Let’s see how this affects read mapping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hairpin.fa</a:t>
            </a:r>
            <a:endParaRPr/>
          </a:p>
        </p:txBody>
      </p:sp>
      <p:sp>
        <p:nvSpPr>
          <p:cNvPr id="3" name="Text Placeholder 2"/>
          <p:cNvSpPr>
            <a:spLocks noGrp="1"/>
          </p:cNvSpPr>
          <p:nvPr>
            <p:ph type="body" idx="1"/>
          </p:nvPr>
        </p:nvSpPr>
        <p:spPr bwMode="auto"/>
        <p:txBody>
          <a:bodyPr/>
          <a:lstStyle/>
          <a:p>
            <a:pPr>
              <a:defRPr/>
            </a:pPr>
            <a:r>
              <a:rPr lang="en-GB"/>
              <a:t>From mirbase.org, a list of all hairpin sequences, for all species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4800"/>
              <a:t>What is the length distribution of human miRNAs?</a:t>
            </a:r>
            <a:endParaRPr/>
          </a:p>
        </p:txBody>
      </p:sp>
      <p:sp>
        <p:nvSpPr>
          <p:cNvPr id="3" name="Text Placeholder 2"/>
          <p:cNvSpPr>
            <a:spLocks noGrp="1"/>
          </p:cNvSpPr>
          <p:nvPr>
            <p:ph type="body" idx="1"/>
          </p:nvPr>
        </p:nvSpPr>
        <p:spPr bwMode="auto"/>
        <p:txBody>
          <a:bodyPr/>
          <a:lstStyle/>
          <a:p>
            <a:pPr>
              <a:defRPr/>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Box 3"/>
          <p:cNvSpPr txBox="1"/>
          <p:nvPr/>
        </p:nvSpPr>
        <p:spPr bwMode="auto">
          <a:xfrm>
            <a:off x="692329" y="248193"/>
            <a:ext cx="11130274" cy="2652120"/>
          </a:xfrm>
          <a:prstGeom prst="rect">
            <a:avLst/>
          </a:prstGeom>
          <a:noFill/>
        </p:spPr>
        <p:txBody>
          <a:bodyPr wrap="square" rtlCol="0">
            <a:spAutoFit/>
          </a:bodyPr>
          <a:lstStyle/>
          <a:p>
            <a:pPr>
              <a:defRPr/>
            </a:pPr>
            <a:r>
              <a:rPr sz="2800">
                <a:latin typeface="Aptos"/>
              </a:rPr>
              <a:t>We need the following software</a:t>
            </a:r>
            <a:endParaRPr/>
          </a:p>
          <a:p>
            <a:pPr>
              <a:defRPr/>
            </a:pPr>
            <a:endParaRPr sz="2800">
              <a:latin typeface="Aptos"/>
            </a:endParaRPr>
          </a:p>
          <a:p>
            <a:pPr>
              <a:defRPr/>
            </a:pPr>
            <a:r>
              <a:rPr sz="2800">
                <a:latin typeface="Aptos Mono"/>
              </a:rPr>
              <a:t>bowtie  </a:t>
            </a:r>
            <a:r>
              <a:rPr lang="en-GB" sz="2400" b="0" i="0" u="sng" strike="noStrike" cap="none" spc="0">
                <a:solidFill>
                  <a:schemeClr val="tx1"/>
                </a:solidFill>
                <a:latin typeface="Aptos Mono"/>
                <a:ea typeface="Aptos Mono"/>
                <a:cs typeface="Aptos Mono"/>
                <a:hlinkClick r:id="rId3" tooltip="https://sourceforge.net/projects/bowtie-bio/files/bowtie/1.3.1/"/>
              </a:rPr>
              <a:t>https://sourceforge.net/projects/bowtie-bio/files/bowtie/1.3.1/</a:t>
            </a:r>
            <a:r>
              <a:rPr lang="nb-NO" sz="2400">
                <a:latin typeface="Aptos Mono"/>
              </a:rPr>
              <a:t> </a:t>
            </a:r>
            <a:endParaRPr sz="2400">
              <a:latin typeface="Aptos Mono"/>
            </a:endParaRPr>
          </a:p>
          <a:p>
            <a:pPr>
              <a:defRPr/>
            </a:pPr>
            <a:r>
              <a:rPr sz="2800">
                <a:latin typeface="Aptos Mono"/>
              </a:rPr>
              <a:t>samtools</a:t>
            </a:r>
            <a:endParaRPr/>
          </a:p>
          <a:p>
            <a:pPr>
              <a:defRPr/>
            </a:pPr>
            <a:r>
              <a:rPr sz="2800">
                <a:latin typeface="Aptos Mono"/>
              </a:rPr>
              <a:t>bedtools</a:t>
            </a:r>
            <a:endParaRPr/>
          </a:p>
          <a:p>
            <a:pPr>
              <a:defRPr/>
            </a:pPr>
            <a:r>
              <a:rPr sz="2800">
                <a:latin typeface="Aptos Mono"/>
              </a:rPr>
              <a:t>bgzip  </a:t>
            </a:r>
            <a:endParaRPr/>
          </a:p>
        </p:txBody>
      </p:sp>
      <p:sp>
        <p:nvSpPr>
          <p:cNvPr id="3" name="TextBox 2"/>
          <p:cNvSpPr txBox="1"/>
          <p:nvPr/>
        </p:nvSpPr>
        <p:spPr bwMode="auto">
          <a:xfrm>
            <a:off x="3429000" y="2149350"/>
            <a:ext cx="6100354" cy="306109"/>
          </a:xfrm>
          <a:prstGeom prst="rect">
            <a:avLst/>
          </a:prstGeom>
          <a:noFill/>
        </p:spPr>
        <p:txBody>
          <a:bodyPr wrap="square">
            <a:spAutoFit/>
          </a:bodyPr>
          <a:lstStyle/>
          <a:p>
            <a:pPr algn="l">
              <a:lnSpc>
                <a:spcPts val="1368"/>
              </a:lnSpc>
              <a:buNone/>
              <a:defRPr/>
            </a:pPr>
            <a:r>
              <a:rPr lang="en-GB" sz="2400" b="0" i="0">
                <a:solidFill>
                  <a:srgbClr val="0070C0"/>
                </a:solidFill>
                <a:latin typeface="Consolas"/>
              </a:rPr>
              <a:t>Installed using apt-get install</a:t>
            </a:r>
            <a:endParaRPr/>
          </a:p>
        </p:txBody>
      </p:sp>
      <p:sp>
        <p:nvSpPr>
          <p:cNvPr id="5" name="Right Brace 4"/>
          <p:cNvSpPr/>
          <p:nvPr/>
        </p:nvSpPr>
        <p:spPr bwMode="auto">
          <a:xfrm>
            <a:off x="2886891" y="1672046"/>
            <a:ext cx="431075" cy="1162594"/>
          </a:xfrm>
          <a:prstGeom prst="rightBrace">
            <a:avLst>
              <a:gd name="adj1" fmla="val 8333"/>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a:p>
        </p:txBody>
      </p:sp>
      <p:sp>
        <p:nvSpPr>
          <p:cNvPr id="2083639401" name="TextBox 2083639400"/>
          <p:cNvSpPr txBox="1"/>
          <p:nvPr/>
        </p:nvSpPr>
        <p:spPr bwMode="auto">
          <a:xfrm>
            <a:off x="242371" y="3896115"/>
            <a:ext cx="12103865" cy="250260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200">
                <a:latin typeface="Aptos Mono"/>
              </a:rPr>
              <a:t>bowtie -x bowtie/hsa_chr10 -f ngsdata/smallRNA_reads.fa</a:t>
            </a:r>
          </a:p>
          <a:p>
            <a:pPr algn="l">
              <a:defRPr/>
            </a:pPr>
            <a:r>
              <a:rPr lang="en-US" sz="2200" u="none" strike="noStrike" cap="none" spc="0">
                <a:solidFill>
                  <a:schemeClr val="tx1"/>
                </a:solidFill>
                <a:latin typeface="Aptos Mono"/>
                <a:ea typeface="Arial"/>
                <a:cs typeface="Arial"/>
              </a:rPr>
              <a:t>bowtie -x bowtie/hsa_chr10 -f ngsdata/smallRNA_reads.fa -S 10.sam</a:t>
            </a:r>
            <a:endParaRPr sz="2200">
              <a:latin typeface="Aptos Mono"/>
            </a:endParaRPr>
          </a:p>
          <a:p>
            <a:pPr algn="l">
              <a:defRPr/>
            </a:pPr>
            <a:endParaRPr lang="en-US" sz="2200" u="none" strike="noStrike" cap="none" spc="0">
              <a:solidFill>
                <a:schemeClr val="tx1"/>
              </a:solidFill>
              <a:latin typeface="Aptos Mono"/>
              <a:ea typeface="Arial"/>
              <a:cs typeface="Arial"/>
            </a:endParaRPr>
          </a:p>
          <a:p>
            <a:pPr algn="l">
              <a:defRPr/>
            </a:pPr>
            <a:r>
              <a:rPr lang="en-US" sz="2200" u="none" strike="noStrike" cap="none" spc="0">
                <a:solidFill>
                  <a:schemeClr val="tx1"/>
                </a:solidFill>
                <a:latin typeface="Aptos Mono"/>
                <a:ea typeface="Arial"/>
                <a:cs typeface="Arial"/>
              </a:rPr>
              <a:t>samtools view -bo 10.bam 10.sam</a:t>
            </a:r>
            <a:endParaRPr/>
          </a:p>
          <a:p>
            <a:pPr algn="l">
              <a:defRPr/>
            </a:pPr>
            <a:r>
              <a:rPr sz="2200">
                <a:latin typeface="Aptos Mono"/>
              </a:rPr>
              <a:t> </a:t>
            </a:r>
            <a:endParaRPr/>
          </a:p>
          <a:p>
            <a:pPr algn="l">
              <a:defRPr/>
            </a:pPr>
            <a:endParaRPr lang="en-US" sz="2200" u="none" strike="noStrike" cap="none" spc="0">
              <a:solidFill>
                <a:schemeClr val="tx1"/>
              </a:solidFill>
              <a:latin typeface="Aptos Mono"/>
              <a:ea typeface="Arial"/>
              <a:cs typeface="Arial"/>
            </a:endParaRPr>
          </a:p>
          <a:p>
            <a:pPr algn="l">
              <a:defRPr/>
            </a:pPr>
            <a:r>
              <a:rPr lang="en-US" sz="2200" u="none" strike="noStrike" cap="none" spc="0">
                <a:solidFill>
                  <a:schemeClr val="tx1"/>
                </a:solidFill>
                <a:latin typeface="Aptos Mono"/>
                <a:ea typeface="Arial"/>
                <a:cs typeface="Arial"/>
              </a:rPr>
              <a:t>bedtools intersect -a mirbase/21/hsa_s.gff3 -b 10.bam</a:t>
            </a:r>
            <a:endParaRPr sz="2200">
              <a:latin typeface="Aptos Mono"/>
            </a:endParaRPr>
          </a:p>
        </p:txBody>
      </p:sp>
      <p:sp>
        <p:nvSpPr>
          <p:cNvPr id="6" name="TextBox 5"/>
          <p:cNvSpPr txBox="1"/>
          <p:nvPr/>
        </p:nvSpPr>
        <p:spPr bwMode="auto">
          <a:xfrm>
            <a:off x="200417" y="3532341"/>
            <a:ext cx="4964821" cy="400110"/>
          </a:xfrm>
          <a:prstGeom prst="rect">
            <a:avLst/>
          </a:prstGeom>
          <a:noFill/>
        </p:spPr>
        <p:txBody>
          <a:bodyPr wrap="none" rtlCol="0">
            <a:spAutoFit/>
          </a:bodyPr>
          <a:lstStyle/>
          <a:p>
            <a:pPr>
              <a:defRPr/>
            </a:pPr>
            <a:r>
              <a:rPr sz="2000">
                <a:solidFill>
                  <a:srgbClr val="0070C0"/>
                </a:solidFill>
              </a:rPr>
              <a:t>1. Map the reads to the reference genome</a:t>
            </a:r>
            <a:endParaRPr/>
          </a:p>
        </p:txBody>
      </p:sp>
      <p:sp>
        <p:nvSpPr>
          <p:cNvPr id="7" name="TextBox 6"/>
          <p:cNvSpPr txBox="1"/>
          <p:nvPr/>
        </p:nvSpPr>
        <p:spPr bwMode="auto">
          <a:xfrm>
            <a:off x="8244214" y="4549035"/>
            <a:ext cx="4582438" cy="707886"/>
          </a:xfrm>
          <a:prstGeom prst="rect">
            <a:avLst/>
          </a:prstGeom>
          <a:noFill/>
        </p:spPr>
        <p:txBody>
          <a:bodyPr wrap="square" rtlCol="0">
            <a:spAutoFit/>
          </a:bodyPr>
          <a:lstStyle/>
          <a:p>
            <a:pPr>
              <a:defRPr/>
            </a:pPr>
            <a:r>
              <a:rPr sz="2000">
                <a:solidFill>
                  <a:srgbClr val="0070C0"/>
                </a:solidFill>
              </a:rPr>
              <a:t>2. Map the reads to the reference genome and write to 10.sam</a:t>
            </a:r>
            <a:endParaRPr/>
          </a:p>
        </p:txBody>
      </p:sp>
      <p:sp>
        <p:nvSpPr>
          <p:cNvPr id="8" name="TextBox 7"/>
          <p:cNvSpPr txBox="1"/>
          <p:nvPr/>
        </p:nvSpPr>
        <p:spPr bwMode="auto">
          <a:xfrm>
            <a:off x="2572012" y="5290158"/>
            <a:ext cx="5018760" cy="707886"/>
          </a:xfrm>
          <a:prstGeom prst="rect">
            <a:avLst/>
          </a:prstGeom>
          <a:noFill/>
        </p:spPr>
        <p:txBody>
          <a:bodyPr wrap="square" rtlCol="0">
            <a:spAutoFit/>
          </a:bodyPr>
          <a:lstStyle/>
          <a:p>
            <a:pPr>
              <a:defRPr/>
            </a:pPr>
            <a:r>
              <a:rPr lang="en-GB" sz="2000">
                <a:solidFill>
                  <a:srgbClr val="0070C0"/>
                </a:solidFill>
              </a:rPr>
              <a:t>3. C</a:t>
            </a:r>
            <a:r>
              <a:rPr sz="2000">
                <a:solidFill>
                  <a:srgbClr val="0070C0"/>
                </a:solidFill>
              </a:rPr>
              <a:t>onvert the alignment results to binary format (less space and faster to process)</a:t>
            </a:r>
            <a:endParaRPr/>
          </a:p>
        </p:txBody>
      </p:sp>
      <p:sp>
        <p:nvSpPr>
          <p:cNvPr id="9" name="TextBox 8"/>
          <p:cNvSpPr txBox="1"/>
          <p:nvPr/>
        </p:nvSpPr>
        <p:spPr bwMode="auto">
          <a:xfrm>
            <a:off x="5210827" y="6350531"/>
            <a:ext cx="6279715" cy="400110"/>
          </a:xfrm>
          <a:prstGeom prst="rect">
            <a:avLst/>
          </a:prstGeom>
          <a:noFill/>
        </p:spPr>
        <p:txBody>
          <a:bodyPr wrap="square" rtlCol="0">
            <a:spAutoFit/>
          </a:bodyPr>
          <a:lstStyle/>
          <a:p>
            <a:pPr>
              <a:defRPr/>
            </a:pPr>
            <a:r>
              <a:rPr lang="nb-NO" sz="2000">
                <a:solidFill>
                  <a:srgbClr val="0070C0"/>
                </a:solidFill>
              </a:rPr>
              <a:t>4. Find which reads overlap the features in the gff file </a:t>
            </a:r>
            <a:endParaRPr sz="2000">
              <a:solidFill>
                <a:srgbClr val="0070C0"/>
              </a:solidFill>
            </a:endParaRPr>
          </a:p>
        </p:txBody>
      </p:sp>
      <p:sp>
        <p:nvSpPr>
          <p:cNvPr id="1449166309" name="TextBox 1449166308"/>
          <p:cNvSpPr txBox="1"/>
          <p:nvPr/>
        </p:nvSpPr>
        <p:spPr bwMode="auto">
          <a:xfrm>
            <a:off x="4480826" y="2788560"/>
            <a:ext cx="8533076"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a:t>c:\User\simonrat\Downloads  —&gt; /mnt/c/Users/simonrat/</a:t>
            </a:r>
            <a:r>
              <a:rPr lang="nb-NO" sz="1800" b="0" i="0" u="none" strike="noStrike" cap="none" spc="0">
                <a:solidFill>
                  <a:schemeClr val="tx1"/>
                </a:solidFill>
                <a:latin typeface="+mn-lt"/>
                <a:ea typeface="+mn-ea"/>
                <a:cs typeface="+mn-cs"/>
              </a:rPr>
              <a:t>Downloads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descr="A screenshot of a computer&#10;&#10;AI-generated content may be incorrect."/>
          <p:cNvPicPr>
            <a:picLocks noChangeAspect="1"/>
          </p:cNvPicPr>
          <p:nvPr/>
        </p:nvPicPr>
        <p:blipFill>
          <a:blip r:embed="rId3"/>
          <a:stretch/>
        </p:blipFill>
        <p:spPr bwMode="auto">
          <a:xfrm>
            <a:off x="1004309" y="501041"/>
            <a:ext cx="9704286" cy="5949863"/>
          </a:xfrm>
          <a:prstGeom prst="rect">
            <a:avLst/>
          </a:prstGeom>
        </p:spPr>
      </p:pic>
      <p:cxnSp>
        <p:nvCxnSpPr>
          <p:cNvPr id="7" name="Straight Connector 6"/>
          <p:cNvCxnSpPr/>
          <p:nvPr/>
        </p:nvCxnSpPr>
        <p:spPr bwMode="auto">
          <a:xfrm>
            <a:off x="2605414" y="3784947"/>
            <a:ext cx="0" cy="24551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a:off x="5187863" y="3784947"/>
            <a:ext cx="0" cy="245510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67932791" name="Rectangle 167932790"/>
          <p:cNvSpPr/>
          <p:nvPr/>
        </p:nvSpPr>
        <p:spPr bwMode="auto">
          <a:xfrm>
            <a:off x="2761388" y="4533194"/>
            <a:ext cx="952499" cy="13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endParaRPr lang="en-NO"/>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96018D1-BCB2-F71B-669B-B2540D10DB17}"/>
            </a:ext>
          </a:extLst>
        </p:cNvPr>
        <p:cNvGrpSpPr/>
        <p:nvPr/>
      </p:nvGrpSpPr>
      <p:grpSpPr bwMode="auto">
        <a:xfrm>
          <a:off x="0" y="0"/>
          <a:ext cx="0" cy="0"/>
          <a:chOff x="0" y="0"/>
          <a:chExt cx="0" cy="0"/>
        </a:xfrm>
      </p:grpSpPr>
      <p:sp>
        <p:nvSpPr>
          <p:cNvPr id="2147176347" name="TextBox 2083639400">
            <a:extLst>
              <a:ext uri="{FF2B5EF4-FFF2-40B4-BE49-F238E27FC236}">
                <a16:creationId xmlns:a16="http://schemas.microsoft.com/office/drawing/2014/main" id="{C13DFCA2-54A5-A36E-D180-6457A975E193}"/>
              </a:ext>
            </a:extLst>
          </p:cNvPr>
          <p:cNvSpPr txBox="1"/>
          <p:nvPr/>
        </p:nvSpPr>
        <p:spPr bwMode="auto">
          <a:xfrm>
            <a:off x="242370" y="344083"/>
            <a:ext cx="11596211" cy="2470035"/>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3600" u="none" strike="noStrike" cap="none" spc="0" dirty="0">
                <a:solidFill>
                  <a:schemeClr val="tx1"/>
                </a:solidFill>
                <a:latin typeface="Aptos Light" panose="020B0004020202020204" pitchFamily="34" charset="0"/>
                <a:ea typeface="DejaVu Sans Mono"/>
                <a:cs typeface="DejaVu Sans Mono"/>
              </a:rPr>
              <a:t>So far, </a:t>
            </a:r>
            <a:r>
              <a:rPr lang="nb-NO" sz="3600" u="none" strike="noStrike" cap="none" spc="0" dirty="0" err="1">
                <a:solidFill>
                  <a:schemeClr val="tx1"/>
                </a:solidFill>
                <a:latin typeface="Aptos Light" panose="020B0004020202020204" pitchFamily="34" charset="0"/>
                <a:ea typeface="DejaVu Sans Mono"/>
                <a:cs typeface="DejaVu Sans Mono"/>
              </a:rPr>
              <a:t>we</a:t>
            </a:r>
            <a:r>
              <a:rPr lang="nb-NO" sz="3600" u="none" strike="noStrike" cap="none" spc="0" dirty="0">
                <a:solidFill>
                  <a:schemeClr val="tx1"/>
                </a:solidFill>
                <a:latin typeface="Aptos Light" panose="020B0004020202020204" pitchFamily="34" charset="0"/>
                <a:ea typeface="DejaVu Sans Mono"/>
                <a:cs typeface="DejaVu Sans Mono"/>
              </a:rPr>
              <a:t> have </a:t>
            </a:r>
            <a:r>
              <a:rPr lang="nb-NO" sz="3600" u="none" strike="noStrike" cap="none" spc="0" dirty="0" err="1">
                <a:solidFill>
                  <a:schemeClr val="tx1"/>
                </a:solidFill>
                <a:latin typeface="Aptos Light" panose="020B0004020202020204" pitchFamily="34" charset="0"/>
                <a:ea typeface="DejaVu Sans Mono"/>
                <a:cs typeface="DejaVu Sans Mono"/>
              </a:rPr>
              <a:t>been</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working</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with</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the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hairpin.fa</a:t>
            </a:r>
            <a:r>
              <a:rPr lang="nb-NO" sz="3600" u="none" strike="noStrike" cap="none" spc="0" dirty="0">
                <a:solidFill>
                  <a:schemeClr val="tx1"/>
                </a:solidFill>
                <a:latin typeface="Aptos Light" panose="020B0004020202020204" pitchFamily="34" charset="0"/>
                <a:ea typeface="DejaVu Sans Mono"/>
                <a:cs typeface="DejaVu Sans Mono"/>
              </a:rPr>
              <a:t> file. </a:t>
            </a:r>
          </a:p>
          <a:p>
            <a:pPr>
              <a:defRPr/>
            </a:pPr>
            <a:r>
              <a:rPr lang="nb-NO" sz="3600" u="none" strike="noStrike" cap="none" spc="0" dirty="0" err="1">
                <a:solidFill>
                  <a:schemeClr val="tx1"/>
                </a:solidFill>
                <a:latin typeface="Aptos Light" panose="020B0004020202020204" pitchFamily="34" charset="0"/>
                <a:ea typeface="DejaVu Sans Mono"/>
                <a:cs typeface="DejaVu Sans Mono"/>
              </a:rPr>
              <a:t>Actually</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what</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we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are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really</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interested</a:t>
            </a:r>
            <a:r>
              <a:rPr lang="nb-NO" sz="3600" u="none" strike="noStrike" cap="none" spc="0" dirty="0">
                <a:solidFill>
                  <a:schemeClr val="tx1"/>
                </a:solidFill>
                <a:latin typeface="Aptos Light" panose="020B0004020202020204" pitchFamily="34" charset="0"/>
                <a:ea typeface="DejaVu Sans Mono"/>
                <a:cs typeface="DejaVu Sans Mono"/>
              </a:rPr>
              <a:t> in </a:t>
            </a:r>
            <a:r>
              <a:rPr lang="nb-NO" sz="3600" u="none" strike="noStrike" cap="none" spc="0" dirty="0" err="1">
                <a:solidFill>
                  <a:schemeClr val="tx1"/>
                </a:solidFill>
                <a:latin typeface="Aptos Light" panose="020B0004020202020204" pitchFamily="34" charset="0"/>
                <a:ea typeface="DejaVu Sans Mono"/>
                <a:cs typeface="DejaVu Sans Mono"/>
              </a:rPr>
              <a:t>are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the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miRNAs</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that</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are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generated</a:t>
            </a:r>
            <a:r>
              <a:rPr lang="nb-NO" sz="3600" u="none" strike="noStrike" cap="none" spc="0" dirty="0">
                <a:solidFill>
                  <a:schemeClr val="tx1"/>
                </a:solidFill>
                <a:latin typeface="Aptos Light" panose="020B0004020202020204" pitchFamily="34" charset="0"/>
                <a:ea typeface="DejaVu Sans Mono"/>
                <a:cs typeface="DejaVu Sans Mono"/>
              </a:rPr>
              <a:t> from </a:t>
            </a:r>
            <a:r>
              <a:rPr lang="nb-NO" sz="3600" u="none" strike="noStrike" cap="none" spc="0" dirty="0" err="1">
                <a:solidFill>
                  <a:schemeClr val="tx1"/>
                </a:solidFill>
                <a:latin typeface="Aptos Light" panose="020B0004020202020204" pitchFamily="34" charset="0"/>
                <a:ea typeface="DejaVu Sans Mono"/>
                <a:cs typeface="DejaVu Sans Mono"/>
              </a:rPr>
              <a:t>the</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hairpin</a:t>
            </a:r>
            <a:r>
              <a:rPr lang="nb-NO" sz="3600" u="none" strike="noStrike" cap="none" spc="0" dirty="0">
                <a:solidFill>
                  <a:schemeClr val="tx1"/>
                </a:solidFill>
                <a:latin typeface="Aptos Light" panose="020B0004020202020204" pitchFamily="34" charset="0"/>
                <a:ea typeface="DejaVu Sans Mono"/>
                <a:cs typeface="DejaVu Sans Mono"/>
              </a:rPr>
              <a:t> </a:t>
            </a:r>
            <a:r>
              <a:rPr lang="nb-NO" sz="3600" u="none" strike="noStrike" cap="none" spc="0" dirty="0" err="1">
                <a:solidFill>
                  <a:schemeClr val="tx1"/>
                </a:solidFill>
                <a:latin typeface="Aptos Light" panose="020B0004020202020204" pitchFamily="34" charset="0"/>
                <a:ea typeface="DejaVu Sans Mono"/>
                <a:cs typeface="DejaVu Sans Mono"/>
              </a:rPr>
              <a:t>sequence</a:t>
            </a:r>
            <a:endParaRPr lang="nb-NO" sz="3600" u="none" strike="noStrike" cap="none" spc="0" dirty="0">
              <a:solidFill>
                <a:schemeClr val="tx1"/>
              </a:solidFill>
              <a:latin typeface="Aptos Light" panose="020B0004020202020204" pitchFamily="34" charset="0"/>
              <a:ea typeface="DejaVu Sans Mono"/>
              <a:cs typeface="DejaVu Sans Mono"/>
            </a:endParaRPr>
          </a:p>
          <a:p>
            <a:pPr>
              <a:defRPr/>
            </a:pPr>
            <a:endParaRPr lang="nb-NO" sz="2200" u="none" strike="noStrike" cap="none" spc="0" dirty="0">
              <a:solidFill>
                <a:schemeClr val="tx1"/>
              </a:solidFill>
              <a:latin typeface="Aptos Light" panose="020B0004020202020204" pitchFamily="34" charset="0"/>
              <a:ea typeface="DejaVu Sans Mono"/>
              <a:cs typeface="DejaVu Sans Mono"/>
            </a:endParaRPr>
          </a:p>
          <a:p>
            <a:pPr algn="l">
              <a:defRPr/>
            </a:pPr>
            <a:endParaRPr sz="2200" u="none" strike="noStrike" cap="none" spc="0" dirty="0">
              <a:solidFill>
                <a:schemeClr val="tx1"/>
              </a:solidFill>
              <a:latin typeface="DejaVu Sans Mono"/>
              <a:cs typeface="DejaVu Sans Mono"/>
            </a:endParaRPr>
          </a:p>
        </p:txBody>
      </p:sp>
    </p:spTree>
    <p:extLst>
      <p:ext uri="{BB962C8B-B14F-4D97-AF65-F5344CB8AC3E}">
        <p14:creationId xmlns:p14="http://schemas.microsoft.com/office/powerpoint/2010/main" val="611412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hord 14"/>
          <p:cNvSpPr/>
          <p:nvPr/>
        </p:nvSpPr>
        <p:spPr>
          <a:xfrm rot="16750784">
            <a:off x="775912" y="-1499329"/>
            <a:ext cx="4103994" cy="4567095"/>
          </a:xfrm>
          <a:prstGeom prst="chord">
            <a:avLst>
              <a:gd name="adj1" fmla="val 4266729"/>
              <a:gd name="adj2" fmla="val 16200000"/>
            </a:avLst>
          </a:prstGeom>
          <a:gradFill>
            <a:gsLst>
              <a:gs pos="100000">
                <a:schemeClr val="accent1">
                  <a:tint val="50000"/>
                  <a:shade val="100000"/>
                  <a:satMod val="350000"/>
                </a:schemeClr>
              </a:gs>
              <a:gs pos="99000">
                <a:schemeClr val="accent6">
                  <a:lumMod val="20000"/>
                  <a:lumOff val="80000"/>
                </a:schemeClr>
              </a:gs>
              <a:gs pos="5000">
                <a:schemeClr val="accent6">
                  <a:lumMod val="40000"/>
                  <a:lumOff val="60000"/>
                </a:schemeClr>
              </a:gs>
            </a:gsLst>
          </a:gradFill>
          <a:ln>
            <a:solidFill>
              <a:schemeClr val="accent6">
                <a:lumMod val="40000"/>
                <a:lumOff val="6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primiRN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2192035" y="1261274"/>
            <a:ext cx="1570976" cy="392199"/>
          </a:xfrm>
          <a:prstGeom prst="rect">
            <a:avLst/>
          </a:prstGeom>
          <a:effectLst>
            <a:outerShdw blurRad="50800" dist="38100" dir="2700000" algn="tl" rotWithShape="0">
              <a:srgbClr val="000000">
                <a:alpha val="43000"/>
              </a:srgbClr>
            </a:outerShdw>
          </a:effectLst>
        </p:spPr>
      </p:pic>
      <p:pic>
        <p:nvPicPr>
          <p:cNvPr id="10" name="Picture 9" descr="premiR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419097" y="2056331"/>
            <a:ext cx="1148271" cy="300686"/>
          </a:xfrm>
          <a:prstGeom prst="rect">
            <a:avLst/>
          </a:prstGeom>
          <a:effectLst>
            <a:outerShdw blurRad="50800" dist="38100" dir="2700000" algn="tl" rotWithShape="0">
              <a:srgbClr val="000000">
                <a:alpha val="43000"/>
              </a:srgbClr>
            </a:outerShdw>
          </a:effectLst>
        </p:spPr>
      </p:pic>
      <p:pic>
        <p:nvPicPr>
          <p:cNvPr id="11" name="Picture 10" descr="miRNA_passeng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189509" y="4023784"/>
            <a:ext cx="970377" cy="86899"/>
          </a:xfrm>
          <a:prstGeom prst="rect">
            <a:avLst/>
          </a:prstGeom>
        </p:spPr>
      </p:pic>
      <p:pic>
        <p:nvPicPr>
          <p:cNvPr id="12" name="Picture 11" descr="miRNA_guid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3370086" y="4870031"/>
            <a:ext cx="1005137" cy="86899"/>
          </a:xfrm>
          <a:prstGeom prst="rect">
            <a:avLst/>
          </a:prstGeom>
        </p:spPr>
      </p:pic>
      <p:sp>
        <p:nvSpPr>
          <p:cNvPr id="18" name="Right Arrow 17"/>
          <p:cNvSpPr/>
          <p:nvPr/>
        </p:nvSpPr>
        <p:spPr>
          <a:xfrm rot="5400000">
            <a:off x="2929184" y="1022697"/>
            <a:ext cx="305897" cy="209216"/>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650250" y="614943"/>
            <a:ext cx="2251820" cy="523220"/>
          </a:xfrm>
          <a:prstGeom prst="rect">
            <a:avLst/>
          </a:prstGeom>
          <a:noFill/>
          <a:effectLst/>
        </p:spPr>
        <p:txBody>
          <a:bodyPr wrap="square" rtlCol="0">
            <a:spAutoFit/>
          </a:bodyPr>
          <a:lstStyle/>
          <a:p>
            <a:pPr algn="ctr"/>
            <a:r>
              <a:rPr lang="en-US" sz="1400" dirty="0">
                <a:solidFill>
                  <a:srgbClr val="17375E"/>
                </a:solidFill>
              </a:rPr>
              <a:t>miRNA GENE OR INTRON</a:t>
            </a:r>
          </a:p>
        </p:txBody>
      </p:sp>
      <p:sp>
        <p:nvSpPr>
          <p:cNvPr id="17" name="TextBox 16"/>
          <p:cNvSpPr txBox="1"/>
          <p:nvPr/>
        </p:nvSpPr>
        <p:spPr>
          <a:xfrm>
            <a:off x="3082132" y="952118"/>
            <a:ext cx="1562100" cy="276999"/>
          </a:xfrm>
          <a:prstGeom prst="rect">
            <a:avLst/>
          </a:prstGeom>
          <a:noFill/>
        </p:spPr>
        <p:txBody>
          <a:bodyPr wrap="square" rtlCol="0">
            <a:spAutoFit/>
          </a:bodyPr>
          <a:lstStyle/>
          <a:p>
            <a:pPr algn="ctr"/>
            <a:r>
              <a:rPr lang="en-US" sz="1200" i="1" dirty="0">
                <a:solidFill>
                  <a:srgbClr val="000000"/>
                </a:solidFill>
              </a:rPr>
              <a:t>TRANSCRIPTION</a:t>
            </a:r>
          </a:p>
        </p:txBody>
      </p:sp>
      <p:sp>
        <p:nvSpPr>
          <p:cNvPr id="19" name="TextBox 18"/>
          <p:cNvSpPr txBox="1"/>
          <p:nvPr/>
        </p:nvSpPr>
        <p:spPr>
          <a:xfrm>
            <a:off x="3597911" y="1259894"/>
            <a:ext cx="1195812" cy="215444"/>
          </a:xfrm>
          <a:prstGeom prst="rect">
            <a:avLst/>
          </a:prstGeom>
          <a:noFill/>
        </p:spPr>
        <p:txBody>
          <a:bodyPr wrap="square" lIns="0" tIns="0" rIns="0" bIns="0" rtlCol="0">
            <a:spAutoFit/>
          </a:bodyPr>
          <a:lstStyle/>
          <a:p>
            <a:pPr algn="ctr"/>
            <a:r>
              <a:rPr lang="en-US" sz="1400" dirty="0" err="1">
                <a:solidFill>
                  <a:schemeClr val="tx2">
                    <a:lumMod val="50000"/>
                  </a:schemeClr>
                </a:solidFill>
              </a:rPr>
              <a:t>pri</a:t>
            </a:r>
            <a:r>
              <a:rPr lang="en-US" sz="1400" dirty="0">
                <a:solidFill>
                  <a:schemeClr val="tx2">
                    <a:lumMod val="50000"/>
                  </a:schemeClr>
                </a:solidFill>
              </a:rPr>
              <a:t>-miRNA</a:t>
            </a:r>
          </a:p>
        </p:txBody>
      </p:sp>
      <p:sp>
        <p:nvSpPr>
          <p:cNvPr id="20" name="Right Arrow 19"/>
          <p:cNvSpPr/>
          <p:nvPr/>
        </p:nvSpPr>
        <p:spPr>
          <a:xfrm rot="5400000">
            <a:off x="2929184" y="1745228"/>
            <a:ext cx="305897" cy="209216"/>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082132" y="1674649"/>
            <a:ext cx="1562100" cy="276999"/>
          </a:xfrm>
          <a:prstGeom prst="rect">
            <a:avLst/>
          </a:prstGeom>
          <a:noFill/>
        </p:spPr>
        <p:txBody>
          <a:bodyPr wrap="square" rtlCol="0">
            <a:spAutoFit/>
          </a:bodyPr>
          <a:lstStyle/>
          <a:p>
            <a:pPr algn="ctr"/>
            <a:r>
              <a:rPr lang="en-US" sz="1200" i="1" dirty="0"/>
              <a:t>CLEAVAGE</a:t>
            </a:r>
          </a:p>
        </p:txBody>
      </p:sp>
      <p:sp>
        <p:nvSpPr>
          <p:cNvPr id="22" name="Oval 21"/>
          <p:cNvSpPr/>
          <p:nvPr/>
        </p:nvSpPr>
        <p:spPr>
          <a:xfrm>
            <a:off x="1501206" y="922720"/>
            <a:ext cx="1158713" cy="280781"/>
          </a:xfrm>
          <a:prstGeom prst="ellipse">
            <a:avLst/>
          </a:prstGeom>
          <a:gradFill flip="none" rotWithShape="1">
            <a:gsLst>
              <a:gs pos="43000">
                <a:srgbClr val="FFFF00"/>
              </a:gs>
              <a:gs pos="100000">
                <a:srgbClr val="E2D98C"/>
              </a:gs>
            </a:gsLst>
            <a:lin ang="0" scaled="1"/>
            <a:tileRect/>
          </a:gra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rgbClr val="000000"/>
                </a:solidFill>
              </a:rPr>
              <a:t>RNA POL II/III</a:t>
            </a:r>
          </a:p>
        </p:txBody>
      </p:sp>
      <p:sp>
        <p:nvSpPr>
          <p:cNvPr id="23" name="Oval 22"/>
          <p:cNvSpPr/>
          <p:nvPr/>
        </p:nvSpPr>
        <p:spPr>
          <a:xfrm>
            <a:off x="1483791" y="1620688"/>
            <a:ext cx="792115" cy="280781"/>
          </a:xfrm>
          <a:prstGeom prst="ellipse">
            <a:avLst/>
          </a:prstGeom>
          <a:gradFill flip="none" rotWithShape="1">
            <a:gsLst>
              <a:gs pos="43000">
                <a:srgbClr val="FFFF00"/>
              </a:gs>
              <a:gs pos="100000">
                <a:srgbClr val="E2D98C"/>
              </a:gs>
            </a:gsLst>
            <a:lin ang="0" scaled="1"/>
            <a:tileRect/>
          </a:gra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rgbClr val="000000"/>
                </a:solidFill>
              </a:rPr>
              <a:t>DROSHA</a:t>
            </a:r>
          </a:p>
        </p:txBody>
      </p:sp>
      <p:sp>
        <p:nvSpPr>
          <p:cNvPr id="24" name="Oval 23"/>
          <p:cNvSpPr/>
          <p:nvPr/>
        </p:nvSpPr>
        <p:spPr>
          <a:xfrm>
            <a:off x="1884878" y="1811257"/>
            <a:ext cx="792115" cy="280781"/>
          </a:xfrm>
          <a:prstGeom prst="ellipse">
            <a:avLst/>
          </a:prstGeom>
          <a:gradFill flip="none" rotWithShape="1">
            <a:gsLst>
              <a:gs pos="43000">
                <a:srgbClr val="FFFF00"/>
              </a:gs>
              <a:gs pos="100000">
                <a:srgbClr val="E2D98C"/>
              </a:gs>
            </a:gsLst>
            <a:lin ang="0" scaled="1"/>
            <a:tileRect/>
          </a:gradFill>
          <a:ln>
            <a:solidFill>
              <a:schemeClr val="accent6">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rgbClr val="000000"/>
                </a:solidFill>
              </a:rPr>
              <a:t>DGCR8</a:t>
            </a:r>
          </a:p>
        </p:txBody>
      </p:sp>
      <p:sp>
        <p:nvSpPr>
          <p:cNvPr id="25" name="TextBox 24"/>
          <p:cNvSpPr txBox="1"/>
          <p:nvPr/>
        </p:nvSpPr>
        <p:spPr>
          <a:xfrm>
            <a:off x="3402267" y="2007589"/>
            <a:ext cx="1195812" cy="215444"/>
          </a:xfrm>
          <a:prstGeom prst="rect">
            <a:avLst/>
          </a:prstGeom>
          <a:noFill/>
        </p:spPr>
        <p:txBody>
          <a:bodyPr wrap="square" lIns="0" tIns="0" rIns="0" bIns="0" rtlCol="0">
            <a:spAutoFit/>
          </a:bodyPr>
          <a:lstStyle/>
          <a:p>
            <a:pPr algn="ctr"/>
            <a:r>
              <a:rPr lang="en-US" sz="1400" dirty="0">
                <a:solidFill>
                  <a:srgbClr val="17375E"/>
                </a:solidFill>
              </a:rPr>
              <a:t>pre-miRNA</a:t>
            </a:r>
          </a:p>
        </p:txBody>
      </p:sp>
      <p:sp>
        <p:nvSpPr>
          <p:cNvPr id="26" name="Right Arrow 25"/>
          <p:cNvSpPr/>
          <p:nvPr/>
        </p:nvSpPr>
        <p:spPr>
          <a:xfrm rot="3720620">
            <a:off x="3412664" y="2662936"/>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248074" y="2345008"/>
            <a:ext cx="992406" cy="280781"/>
          </a:xfrm>
          <a:prstGeom prst="ellipse">
            <a:avLst/>
          </a:prstGeom>
          <a:gradFill flip="none" rotWithShape="1">
            <a:gsLst>
              <a:gs pos="100000">
                <a:srgbClr val="16CDE2"/>
              </a:gs>
              <a:gs pos="11000">
                <a:srgbClr val="65BBFF"/>
              </a:gs>
            </a:gsLst>
            <a:lin ang="0" scaled="1"/>
            <a:tileRec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tx2"/>
                </a:solidFill>
              </a:rPr>
              <a:t>EXPORTIN-5</a:t>
            </a:r>
            <a:endParaRPr lang="en-US" sz="1050" dirty="0"/>
          </a:p>
        </p:txBody>
      </p:sp>
      <p:sp>
        <p:nvSpPr>
          <p:cNvPr id="30" name="Oval 29"/>
          <p:cNvSpPr/>
          <p:nvPr/>
        </p:nvSpPr>
        <p:spPr>
          <a:xfrm>
            <a:off x="5101798" y="2473277"/>
            <a:ext cx="492545" cy="268771"/>
          </a:xfrm>
          <a:prstGeom prst="ellipse">
            <a:avLst/>
          </a:prstGeom>
          <a:gradFill flip="none" rotWithShape="1">
            <a:gsLst>
              <a:gs pos="100000">
                <a:srgbClr val="16CDE2"/>
              </a:gs>
              <a:gs pos="11000">
                <a:srgbClr val="65BBFF"/>
              </a:gs>
            </a:gsLst>
            <a:lin ang="0" scaled="1"/>
            <a:tileRec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tx2"/>
                </a:solidFill>
              </a:rPr>
              <a:t>RAN</a:t>
            </a:r>
            <a:endParaRPr lang="en-US" sz="1050" dirty="0"/>
          </a:p>
        </p:txBody>
      </p:sp>
      <p:sp>
        <p:nvSpPr>
          <p:cNvPr id="31" name="Oval 30"/>
          <p:cNvSpPr/>
          <p:nvPr/>
        </p:nvSpPr>
        <p:spPr>
          <a:xfrm>
            <a:off x="5101798" y="2204506"/>
            <a:ext cx="492545" cy="268771"/>
          </a:xfrm>
          <a:prstGeom prst="ellipse">
            <a:avLst/>
          </a:prstGeom>
          <a:gradFill flip="none" rotWithShape="1">
            <a:gsLst>
              <a:gs pos="100000">
                <a:srgbClr val="16CDE2"/>
              </a:gs>
              <a:gs pos="11000">
                <a:srgbClr val="65BBFF"/>
              </a:gs>
            </a:gsLst>
            <a:lin ang="0" scaled="1"/>
            <a:tileRect/>
          </a:gradFill>
          <a:ln>
            <a:solidFill>
              <a:srgbClr val="3366FF"/>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tx2"/>
                </a:solidFill>
              </a:rPr>
              <a:t>GTP</a:t>
            </a:r>
            <a:endParaRPr lang="en-US" sz="1050" dirty="0"/>
          </a:p>
        </p:txBody>
      </p:sp>
      <p:pic>
        <p:nvPicPr>
          <p:cNvPr id="32" name="Picture 31" descr="premiRN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067" y="3037571"/>
            <a:ext cx="1148271" cy="281844"/>
          </a:xfrm>
          <a:prstGeom prst="rect">
            <a:avLst/>
          </a:prstGeom>
          <a:effectLst>
            <a:outerShdw blurRad="50800" dist="38100" dir="2700000" algn="tl" rotWithShape="0">
              <a:srgbClr val="000000">
                <a:alpha val="43000"/>
              </a:srgbClr>
            </a:outerShdw>
          </a:effectLst>
        </p:spPr>
      </p:pic>
      <p:sp>
        <p:nvSpPr>
          <p:cNvPr id="33" name="Rectangle 32"/>
          <p:cNvSpPr/>
          <p:nvPr/>
        </p:nvSpPr>
        <p:spPr>
          <a:xfrm>
            <a:off x="3763012" y="2603548"/>
            <a:ext cx="1339905" cy="461665"/>
          </a:xfrm>
          <a:prstGeom prst="rect">
            <a:avLst/>
          </a:prstGeom>
        </p:spPr>
        <p:txBody>
          <a:bodyPr wrap="square">
            <a:spAutoFit/>
          </a:bodyPr>
          <a:lstStyle/>
          <a:p>
            <a:r>
              <a:rPr lang="en-US" sz="1200" i="1" dirty="0">
                <a:solidFill>
                  <a:prstClr val="black"/>
                </a:solidFill>
              </a:rPr>
              <a:t>NUCLEAR EXPORT</a:t>
            </a:r>
            <a:endParaRPr lang="en-US" i="1" dirty="0"/>
          </a:p>
        </p:txBody>
      </p:sp>
      <p:sp>
        <p:nvSpPr>
          <p:cNvPr id="34" name="Rectangle 33"/>
          <p:cNvSpPr/>
          <p:nvPr/>
        </p:nvSpPr>
        <p:spPr>
          <a:xfrm>
            <a:off x="4037260" y="3496986"/>
            <a:ext cx="820674" cy="461665"/>
          </a:xfrm>
          <a:prstGeom prst="rect">
            <a:avLst/>
          </a:prstGeom>
        </p:spPr>
        <p:txBody>
          <a:bodyPr wrap="square">
            <a:spAutoFit/>
          </a:bodyPr>
          <a:lstStyle/>
          <a:p>
            <a:r>
              <a:rPr lang="en-US" sz="1200" i="1" dirty="0">
                <a:solidFill>
                  <a:prstClr val="black"/>
                </a:solidFill>
              </a:rPr>
              <a:t>CLEAVAGE</a:t>
            </a:r>
            <a:endParaRPr lang="en-US" i="1" dirty="0"/>
          </a:p>
        </p:txBody>
      </p:sp>
      <p:sp>
        <p:nvSpPr>
          <p:cNvPr id="35" name="Oval 34"/>
          <p:cNvSpPr/>
          <p:nvPr/>
        </p:nvSpPr>
        <p:spPr>
          <a:xfrm>
            <a:off x="3206794" y="3562532"/>
            <a:ext cx="492545" cy="268771"/>
          </a:xfrm>
          <a:prstGeom prst="ellipse">
            <a:avLst/>
          </a:prstGeom>
          <a:gradFill flip="none" rotWithShape="1">
            <a:gsLst>
              <a:gs pos="100000">
                <a:schemeClr val="accent2">
                  <a:lumMod val="40000"/>
                  <a:lumOff val="60000"/>
                </a:schemeClr>
              </a:gs>
              <a:gs pos="11000">
                <a:schemeClr val="accent2">
                  <a:lumMod val="75000"/>
                </a:schemeClr>
              </a:gs>
            </a:gsLst>
            <a:lin ang="0" scaled="1"/>
            <a:tileRect/>
          </a:gradFill>
          <a:ln>
            <a:gradFill flip="none" rotWithShape="1">
              <a:gsLst>
                <a:gs pos="0">
                  <a:schemeClr val="accent2">
                    <a:lumMod val="75000"/>
                  </a:schemeClr>
                </a:gs>
                <a:gs pos="100000">
                  <a:srgbClr val="FFFFFF"/>
                </a:gs>
              </a:gsLst>
              <a:lin ang="0" scaled="1"/>
              <a:tileRect/>
            </a:gra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bg1"/>
                </a:solidFill>
              </a:rPr>
              <a:t>TRBP</a:t>
            </a:r>
          </a:p>
        </p:txBody>
      </p:sp>
      <p:sp>
        <p:nvSpPr>
          <p:cNvPr id="36" name="Oval 35"/>
          <p:cNvSpPr/>
          <p:nvPr/>
        </p:nvSpPr>
        <p:spPr>
          <a:xfrm>
            <a:off x="2977595" y="3374167"/>
            <a:ext cx="492545" cy="268771"/>
          </a:xfrm>
          <a:prstGeom prst="ellipse">
            <a:avLst/>
          </a:prstGeom>
          <a:gradFill flip="none" rotWithShape="1">
            <a:gsLst>
              <a:gs pos="100000">
                <a:schemeClr val="accent2">
                  <a:lumMod val="40000"/>
                  <a:lumOff val="60000"/>
                </a:schemeClr>
              </a:gs>
              <a:gs pos="11000">
                <a:schemeClr val="accent2">
                  <a:lumMod val="75000"/>
                </a:schemeClr>
              </a:gs>
            </a:gsLst>
            <a:lin ang="0" scaled="1"/>
            <a:tileRect/>
          </a:gradFill>
          <a:ln>
            <a:gradFill flip="none" rotWithShape="1">
              <a:gsLst>
                <a:gs pos="0">
                  <a:schemeClr val="accent2">
                    <a:lumMod val="75000"/>
                  </a:schemeClr>
                </a:gs>
                <a:gs pos="100000">
                  <a:srgbClr val="FFFFFF"/>
                </a:gs>
              </a:gsLst>
              <a:lin ang="0" scaled="1"/>
              <a:tileRect/>
            </a:gra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bg1"/>
                </a:solidFill>
              </a:rPr>
              <a:t>DICER</a:t>
            </a:r>
          </a:p>
        </p:txBody>
      </p:sp>
      <p:sp>
        <p:nvSpPr>
          <p:cNvPr id="37" name="Right Arrow 36"/>
          <p:cNvSpPr/>
          <p:nvPr/>
        </p:nvSpPr>
        <p:spPr>
          <a:xfrm rot="5400000">
            <a:off x="3727067" y="3553565"/>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731322" y="4444003"/>
            <a:ext cx="492545" cy="268771"/>
          </a:xfrm>
          <a:prstGeom prst="ellipse">
            <a:avLst/>
          </a:prstGeom>
          <a:gradFill flip="none" rotWithShape="1">
            <a:gsLst>
              <a:gs pos="100000">
                <a:schemeClr val="accent3">
                  <a:lumMod val="40000"/>
                  <a:lumOff val="60000"/>
                </a:schemeClr>
              </a:gs>
              <a:gs pos="11000">
                <a:schemeClr val="accent3">
                  <a:lumMod val="50000"/>
                </a:schemeClr>
              </a:gs>
            </a:gsLst>
            <a:lin ang="0" scaled="1"/>
            <a:tileRect/>
          </a:gradFill>
          <a:ln>
            <a:solidFill>
              <a:schemeClr val="accent3"/>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50" dirty="0">
                <a:solidFill>
                  <a:schemeClr val="bg1"/>
                </a:solidFill>
              </a:rPr>
              <a:t>Ago2</a:t>
            </a:r>
          </a:p>
        </p:txBody>
      </p:sp>
      <p:pic>
        <p:nvPicPr>
          <p:cNvPr id="39" name="Picture 38" descr="miRNA_duple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5840" y="3954896"/>
            <a:ext cx="812461" cy="155389"/>
          </a:xfrm>
          <a:prstGeom prst="rect">
            <a:avLst/>
          </a:prstGeom>
        </p:spPr>
      </p:pic>
      <p:sp>
        <p:nvSpPr>
          <p:cNvPr id="40" name="TextBox 39"/>
          <p:cNvSpPr txBox="1"/>
          <p:nvPr/>
        </p:nvSpPr>
        <p:spPr>
          <a:xfrm>
            <a:off x="2160104" y="3933028"/>
            <a:ext cx="1195812" cy="215444"/>
          </a:xfrm>
          <a:prstGeom prst="rect">
            <a:avLst/>
          </a:prstGeom>
          <a:noFill/>
        </p:spPr>
        <p:txBody>
          <a:bodyPr wrap="square" lIns="0" tIns="0" rIns="0" bIns="0" rtlCol="0">
            <a:spAutoFit/>
          </a:bodyPr>
          <a:lstStyle/>
          <a:p>
            <a:pPr algn="ctr"/>
            <a:r>
              <a:rPr lang="en-US" sz="1400" dirty="0">
                <a:solidFill>
                  <a:srgbClr val="17375E"/>
                </a:solidFill>
              </a:rPr>
              <a:t>miRNA duplex</a:t>
            </a:r>
          </a:p>
        </p:txBody>
      </p:sp>
      <p:sp>
        <p:nvSpPr>
          <p:cNvPr id="41" name="Rectangle 40"/>
          <p:cNvSpPr/>
          <p:nvPr/>
        </p:nvSpPr>
        <p:spPr>
          <a:xfrm>
            <a:off x="4087784" y="4312485"/>
            <a:ext cx="1316912" cy="461665"/>
          </a:xfrm>
          <a:prstGeom prst="rect">
            <a:avLst/>
          </a:prstGeom>
        </p:spPr>
        <p:txBody>
          <a:bodyPr wrap="square">
            <a:spAutoFit/>
          </a:bodyPr>
          <a:lstStyle/>
          <a:p>
            <a:r>
              <a:rPr lang="en-US" sz="1200" i="1" dirty="0">
                <a:solidFill>
                  <a:prstClr val="black"/>
                </a:solidFill>
              </a:rPr>
              <a:t>RISC FORMATION</a:t>
            </a:r>
            <a:endParaRPr lang="en-US" i="1" dirty="0"/>
          </a:p>
        </p:txBody>
      </p:sp>
      <p:sp>
        <p:nvSpPr>
          <p:cNvPr id="42" name="Right Arrow 41"/>
          <p:cNvSpPr/>
          <p:nvPr/>
        </p:nvSpPr>
        <p:spPr>
          <a:xfrm rot="5400000">
            <a:off x="3727067" y="4382156"/>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2079086" y="4769034"/>
            <a:ext cx="1195812" cy="215444"/>
          </a:xfrm>
          <a:prstGeom prst="rect">
            <a:avLst/>
          </a:prstGeom>
          <a:noFill/>
        </p:spPr>
        <p:txBody>
          <a:bodyPr wrap="square" lIns="0" tIns="0" rIns="0" bIns="0" rtlCol="0">
            <a:spAutoFit/>
          </a:bodyPr>
          <a:lstStyle/>
          <a:p>
            <a:pPr algn="ctr"/>
            <a:r>
              <a:rPr lang="en-US" sz="1400" dirty="0">
                <a:solidFill>
                  <a:srgbClr val="17375E"/>
                </a:solidFill>
              </a:rPr>
              <a:t>mature miRNA</a:t>
            </a:r>
          </a:p>
        </p:txBody>
      </p:sp>
      <p:sp>
        <p:nvSpPr>
          <p:cNvPr id="44" name="Rectangle 43"/>
          <p:cNvSpPr/>
          <p:nvPr/>
        </p:nvSpPr>
        <p:spPr>
          <a:xfrm>
            <a:off x="1632752" y="5586823"/>
            <a:ext cx="1836360" cy="461665"/>
          </a:xfrm>
          <a:prstGeom prst="rect">
            <a:avLst/>
          </a:prstGeom>
        </p:spPr>
        <p:txBody>
          <a:bodyPr wrap="square">
            <a:spAutoFit/>
          </a:bodyPr>
          <a:lstStyle/>
          <a:p>
            <a:r>
              <a:rPr lang="en-US" sz="1200" i="1" dirty="0">
                <a:solidFill>
                  <a:prstClr val="black"/>
                </a:solidFill>
              </a:rPr>
              <a:t>mRNA TARGET CLEAVAGE</a:t>
            </a:r>
            <a:endParaRPr lang="en-US" i="1" dirty="0"/>
          </a:p>
        </p:txBody>
      </p:sp>
      <p:sp>
        <p:nvSpPr>
          <p:cNvPr id="45" name="Rectangle 44"/>
          <p:cNvSpPr/>
          <p:nvPr/>
        </p:nvSpPr>
        <p:spPr>
          <a:xfrm>
            <a:off x="2883138" y="5863192"/>
            <a:ext cx="2067568" cy="461665"/>
          </a:xfrm>
          <a:prstGeom prst="rect">
            <a:avLst/>
          </a:prstGeom>
        </p:spPr>
        <p:txBody>
          <a:bodyPr wrap="square">
            <a:spAutoFit/>
          </a:bodyPr>
          <a:lstStyle/>
          <a:p>
            <a:r>
              <a:rPr lang="en-US" sz="1200" i="1" dirty="0">
                <a:solidFill>
                  <a:prstClr val="black"/>
                </a:solidFill>
              </a:rPr>
              <a:t>TRANSLATIONAL REPRESSION</a:t>
            </a:r>
            <a:endParaRPr lang="en-US" i="1" dirty="0"/>
          </a:p>
        </p:txBody>
      </p:sp>
      <p:sp>
        <p:nvSpPr>
          <p:cNvPr id="46" name="Rectangle 45"/>
          <p:cNvSpPr/>
          <p:nvPr/>
        </p:nvSpPr>
        <p:spPr>
          <a:xfrm>
            <a:off x="4206084" y="5596583"/>
            <a:ext cx="1719140" cy="461665"/>
          </a:xfrm>
          <a:prstGeom prst="rect">
            <a:avLst/>
          </a:prstGeom>
        </p:spPr>
        <p:txBody>
          <a:bodyPr wrap="square">
            <a:spAutoFit/>
          </a:bodyPr>
          <a:lstStyle/>
          <a:p>
            <a:r>
              <a:rPr lang="en-US" sz="1200" i="1" dirty="0">
                <a:solidFill>
                  <a:prstClr val="black"/>
                </a:solidFill>
              </a:rPr>
              <a:t>mRNA DEADENYLATION</a:t>
            </a:r>
            <a:endParaRPr lang="en-US" i="1" dirty="0"/>
          </a:p>
        </p:txBody>
      </p:sp>
      <p:sp>
        <p:nvSpPr>
          <p:cNvPr id="47" name="Right Arrow 46"/>
          <p:cNvSpPr/>
          <p:nvPr/>
        </p:nvSpPr>
        <p:spPr>
          <a:xfrm rot="5400000">
            <a:off x="3727067" y="5435025"/>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Arrow 47"/>
          <p:cNvSpPr/>
          <p:nvPr/>
        </p:nvSpPr>
        <p:spPr>
          <a:xfrm rot="8097740">
            <a:off x="3401058" y="5273379"/>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p:cNvSpPr/>
          <p:nvPr/>
        </p:nvSpPr>
        <p:spPr>
          <a:xfrm rot="2731756">
            <a:off x="4088035" y="5274252"/>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p:cNvSpPr/>
          <p:nvPr/>
        </p:nvSpPr>
        <p:spPr>
          <a:xfrm>
            <a:off x="6696257" y="3987369"/>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004736" y="3810480"/>
            <a:ext cx="1340514" cy="430887"/>
          </a:xfrm>
          <a:prstGeom prst="rect">
            <a:avLst/>
          </a:prstGeom>
          <a:noFill/>
        </p:spPr>
        <p:txBody>
          <a:bodyPr wrap="square" lIns="0" tIns="0" rIns="0" bIns="0" rtlCol="0">
            <a:spAutoFit/>
          </a:bodyPr>
          <a:lstStyle/>
          <a:p>
            <a:pPr algn="ctr"/>
            <a:r>
              <a:rPr lang="en-US" sz="1400" dirty="0">
                <a:solidFill>
                  <a:srgbClr val="17375E"/>
                </a:solidFill>
              </a:rPr>
              <a:t>passenger strand</a:t>
            </a:r>
          </a:p>
        </p:txBody>
      </p:sp>
      <p:sp>
        <p:nvSpPr>
          <p:cNvPr id="55" name="Rectangle 54"/>
          <p:cNvSpPr/>
          <p:nvPr/>
        </p:nvSpPr>
        <p:spPr>
          <a:xfrm>
            <a:off x="6312198" y="3798506"/>
            <a:ext cx="1344523" cy="276999"/>
          </a:xfrm>
          <a:prstGeom prst="rect">
            <a:avLst/>
          </a:prstGeom>
        </p:spPr>
        <p:txBody>
          <a:bodyPr wrap="square">
            <a:spAutoFit/>
          </a:bodyPr>
          <a:lstStyle/>
          <a:p>
            <a:r>
              <a:rPr lang="en-US" sz="1200" dirty="0">
                <a:solidFill>
                  <a:prstClr val="black"/>
                </a:solidFill>
              </a:rPr>
              <a:t>DEGRADATION</a:t>
            </a:r>
            <a:endParaRPr lang="en-US" dirty="0"/>
          </a:p>
        </p:txBody>
      </p:sp>
      <p:sp>
        <p:nvSpPr>
          <p:cNvPr id="56" name="Right Arrow 55"/>
          <p:cNvSpPr/>
          <p:nvPr/>
        </p:nvSpPr>
        <p:spPr>
          <a:xfrm>
            <a:off x="4569587" y="3954895"/>
            <a:ext cx="500392" cy="209218"/>
          </a:xfrm>
          <a:prstGeom prst="rightArrow">
            <a:avLst>
              <a:gd name="adj1" fmla="val 50000"/>
              <a:gd name="adj2" fmla="val 87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3A74524-8A01-2D88-74B5-86C7A0F77F8E}"/>
              </a:ext>
            </a:extLst>
          </p:cNvPr>
          <p:cNvSpPr txBox="1"/>
          <p:nvPr/>
        </p:nvSpPr>
        <p:spPr>
          <a:xfrm>
            <a:off x="5343180" y="2864385"/>
            <a:ext cx="3128791" cy="646331"/>
          </a:xfrm>
          <a:prstGeom prst="rect">
            <a:avLst/>
          </a:prstGeom>
          <a:noFill/>
        </p:spPr>
        <p:txBody>
          <a:bodyPr wrap="square" rtlCol="0">
            <a:spAutoFit/>
          </a:bodyPr>
          <a:lstStyle/>
          <a:p>
            <a:r>
              <a:rPr lang="en-NO" dirty="0">
                <a:latin typeface="Aptos Light" panose="020B0004020202020204" pitchFamily="34" charset="0"/>
              </a:rPr>
              <a:t>THIS IS THE SEQUENCE IN</a:t>
            </a:r>
            <a:r>
              <a:rPr lang="en-NO" dirty="0">
                <a:latin typeface="Aptos Mono" panose="020B0009020202020204" pitchFamily="49" charset="0"/>
              </a:rPr>
              <a:t> </a:t>
            </a:r>
            <a:r>
              <a:rPr lang="en-NO" dirty="0">
                <a:solidFill>
                  <a:srgbClr val="0070C0"/>
                </a:solidFill>
                <a:latin typeface="Aptos Mono" panose="020B0009020202020204" pitchFamily="49" charset="0"/>
              </a:rPr>
              <a:t>hairpin.fa</a:t>
            </a:r>
          </a:p>
        </p:txBody>
      </p:sp>
      <p:grpSp>
        <p:nvGrpSpPr>
          <p:cNvPr id="72" name="Group 71">
            <a:extLst>
              <a:ext uri="{FF2B5EF4-FFF2-40B4-BE49-F238E27FC236}">
                <a16:creationId xmlns:a16="http://schemas.microsoft.com/office/drawing/2014/main" id="{37A3C36A-7996-7A4B-DD2C-1992FAACB6BE}"/>
              </a:ext>
            </a:extLst>
          </p:cNvPr>
          <p:cNvGrpSpPr/>
          <p:nvPr/>
        </p:nvGrpSpPr>
        <p:grpSpPr>
          <a:xfrm>
            <a:off x="6774520" y="202189"/>
            <a:ext cx="4538411" cy="1883833"/>
            <a:chOff x="1843339" y="2053168"/>
            <a:chExt cx="4538411" cy="1883833"/>
          </a:xfrm>
          <a:effectLst/>
        </p:grpSpPr>
        <p:sp>
          <p:nvSpPr>
            <p:cNvPr id="73" name="Rectangle 72">
              <a:extLst>
                <a:ext uri="{FF2B5EF4-FFF2-40B4-BE49-F238E27FC236}">
                  <a16:creationId xmlns:a16="http://schemas.microsoft.com/office/drawing/2014/main" id="{BA1FB7D7-434F-A2F9-9671-C8CDD94110CE}"/>
                </a:ext>
              </a:extLst>
            </p:cNvPr>
            <p:cNvSpPr/>
            <p:nvPr/>
          </p:nvSpPr>
          <p:spPr>
            <a:xfrm>
              <a:off x="1843339" y="2053168"/>
              <a:ext cx="4538411" cy="1883833"/>
            </a:xfrm>
            <a:prstGeom prst="rect">
              <a:avLst/>
            </a:prstGeom>
            <a:solidFill>
              <a:schemeClr val="bg1"/>
            </a:solidFill>
            <a:ln>
              <a:solidFill>
                <a:schemeClr val="bg1">
                  <a:lumMod val="9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191FA37-D060-626D-1CF2-9DB65DD0C6B4}"/>
                </a:ext>
              </a:extLst>
            </p:cNvPr>
            <p:cNvGrpSpPr/>
            <p:nvPr/>
          </p:nvGrpSpPr>
          <p:grpSpPr>
            <a:xfrm>
              <a:off x="4381500" y="3154352"/>
              <a:ext cx="463550" cy="111533"/>
              <a:chOff x="4381500" y="3154352"/>
              <a:chExt cx="463550" cy="111533"/>
            </a:xfrm>
          </p:grpSpPr>
          <p:cxnSp>
            <p:nvCxnSpPr>
              <p:cNvPr id="90" name="Straight Connector 89">
                <a:extLst>
                  <a:ext uri="{FF2B5EF4-FFF2-40B4-BE49-F238E27FC236}">
                    <a16:creationId xmlns:a16="http://schemas.microsoft.com/office/drawing/2014/main" id="{879DFC55-41F0-B8BF-0390-AB726B4D335A}"/>
                  </a:ext>
                </a:extLst>
              </p:cNvPr>
              <p:cNvCxnSpPr/>
              <p:nvPr/>
            </p:nvCxnSpPr>
            <p:spPr>
              <a:xfrm>
                <a:off x="484505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23AF1D1D-BC7E-0B97-F248-0B71196F52F1}"/>
                  </a:ext>
                </a:extLst>
              </p:cNvPr>
              <p:cNvCxnSpPr/>
              <p:nvPr/>
            </p:nvCxnSpPr>
            <p:spPr>
              <a:xfrm>
                <a:off x="47783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E1DE07D-DAD8-26BB-0ABE-278F22A2B735}"/>
                  </a:ext>
                </a:extLst>
              </p:cNvPr>
              <p:cNvCxnSpPr/>
              <p:nvPr/>
            </p:nvCxnSpPr>
            <p:spPr>
              <a:xfrm>
                <a:off x="47148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BC0B4408-EAF0-3FB4-1C6C-BCC9BAD81E38}"/>
                  </a:ext>
                </a:extLst>
              </p:cNvPr>
              <p:cNvCxnSpPr/>
              <p:nvPr/>
            </p:nvCxnSpPr>
            <p:spPr>
              <a:xfrm>
                <a:off x="464820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33C4D16-837C-684D-B306-034A94E51E10}"/>
                  </a:ext>
                </a:extLst>
              </p:cNvPr>
              <p:cNvCxnSpPr/>
              <p:nvPr/>
            </p:nvCxnSpPr>
            <p:spPr>
              <a:xfrm>
                <a:off x="457835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07540EE-9025-725D-56D6-A8F18AED0BE9}"/>
                  </a:ext>
                </a:extLst>
              </p:cNvPr>
              <p:cNvCxnSpPr/>
              <p:nvPr/>
            </p:nvCxnSpPr>
            <p:spPr>
              <a:xfrm>
                <a:off x="45116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B892DF47-C92B-2E6E-75A4-481F5AFFA6AB}"/>
                  </a:ext>
                </a:extLst>
              </p:cNvPr>
              <p:cNvCxnSpPr/>
              <p:nvPr/>
            </p:nvCxnSpPr>
            <p:spPr>
              <a:xfrm>
                <a:off x="44481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54B639A3-A1E6-86F0-2D04-492BD328B72A}"/>
                  </a:ext>
                </a:extLst>
              </p:cNvPr>
              <p:cNvCxnSpPr/>
              <p:nvPr/>
            </p:nvCxnSpPr>
            <p:spPr>
              <a:xfrm>
                <a:off x="438150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cxnSp>
          <p:nvCxnSpPr>
            <p:cNvPr id="75" name="Straight Connector 74">
              <a:extLst>
                <a:ext uri="{FF2B5EF4-FFF2-40B4-BE49-F238E27FC236}">
                  <a16:creationId xmlns:a16="http://schemas.microsoft.com/office/drawing/2014/main" id="{99770A11-BECB-666D-3633-F82AFD1CBB64}"/>
                </a:ext>
              </a:extLst>
            </p:cNvPr>
            <p:cNvCxnSpPr/>
            <p:nvPr/>
          </p:nvCxnSpPr>
          <p:spPr>
            <a:xfrm>
              <a:off x="2298014" y="3150930"/>
              <a:ext cx="2845486" cy="0"/>
            </a:xfrm>
            <a:prstGeom prst="line">
              <a:avLst/>
            </a:prstGeom>
            <a:ln w="444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6B49C793-A179-AF44-4EC8-633379BC182E}"/>
                </a:ext>
              </a:extLst>
            </p:cNvPr>
            <p:cNvSpPr/>
            <p:nvPr/>
          </p:nvSpPr>
          <p:spPr>
            <a:xfrm>
              <a:off x="2298014" y="2747163"/>
              <a:ext cx="851515" cy="400110"/>
            </a:xfrm>
            <a:prstGeom prst="rect">
              <a:avLst/>
            </a:prstGeom>
          </p:spPr>
          <p:txBody>
            <a:bodyPr wrap="none">
              <a:spAutoFit/>
            </a:bodyPr>
            <a:lstStyle/>
            <a:p>
              <a:r>
                <a:rPr lang="en-US" sz="2000" dirty="0">
                  <a:solidFill>
                    <a:schemeClr val="bg1">
                      <a:lumMod val="50000"/>
                    </a:schemeClr>
                  </a:solidFill>
                </a:rPr>
                <a:t>mRNA</a:t>
              </a:r>
            </a:p>
          </p:txBody>
        </p:sp>
        <p:sp>
          <p:nvSpPr>
            <p:cNvPr id="77" name="Rectangle 76">
              <a:extLst>
                <a:ext uri="{FF2B5EF4-FFF2-40B4-BE49-F238E27FC236}">
                  <a16:creationId xmlns:a16="http://schemas.microsoft.com/office/drawing/2014/main" id="{4C0486D1-9890-53B5-06C9-0B33CFBB69B0}"/>
                </a:ext>
              </a:extLst>
            </p:cNvPr>
            <p:cNvSpPr/>
            <p:nvPr/>
          </p:nvSpPr>
          <p:spPr>
            <a:xfrm>
              <a:off x="1943708" y="2785020"/>
              <a:ext cx="359256" cy="369332"/>
            </a:xfrm>
            <a:prstGeom prst="rect">
              <a:avLst/>
            </a:prstGeom>
          </p:spPr>
          <p:txBody>
            <a:bodyPr wrap="none">
              <a:spAutoFit/>
            </a:bodyPr>
            <a:lstStyle/>
            <a:p>
              <a:r>
                <a:rPr lang="en-US" dirty="0">
                  <a:solidFill>
                    <a:srgbClr val="7F7F7F"/>
                  </a:solidFill>
                </a:rPr>
                <a:t>5’</a:t>
              </a:r>
            </a:p>
          </p:txBody>
        </p:sp>
        <p:sp>
          <p:nvSpPr>
            <p:cNvPr id="78" name="Rectangle 77">
              <a:extLst>
                <a:ext uri="{FF2B5EF4-FFF2-40B4-BE49-F238E27FC236}">
                  <a16:creationId xmlns:a16="http://schemas.microsoft.com/office/drawing/2014/main" id="{3A16AA30-8150-40FE-DDE0-0185625BA036}"/>
                </a:ext>
              </a:extLst>
            </p:cNvPr>
            <p:cNvSpPr/>
            <p:nvPr/>
          </p:nvSpPr>
          <p:spPr>
            <a:xfrm>
              <a:off x="4963872" y="2780509"/>
              <a:ext cx="359256" cy="369332"/>
            </a:xfrm>
            <a:prstGeom prst="rect">
              <a:avLst/>
            </a:prstGeom>
          </p:spPr>
          <p:txBody>
            <a:bodyPr wrap="none">
              <a:spAutoFit/>
            </a:bodyPr>
            <a:lstStyle/>
            <a:p>
              <a:r>
                <a:rPr lang="en-US" dirty="0">
                  <a:solidFill>
                    <a:srgbClr val="7F7F7F"/>
                  </a:solidFill>
                </a:rPr>
                <a:t>3’</a:t>
              </a:r>
            </a:p>
          </p:txBody>
        </p:sp>
        <p:sp>
          <p:nvSpPr>
            <p:cNvPr id="79" name="Rectangle 78">
              <a:extLst>
                <a:ext uri="{FF2B5EF4-FFF2-40B4-BE49-F238E27FC236}">
                  <a16:creationId xmlns:a16="http://schemas.microsoft.com/office/drawing/2014/main" id="{551A0F1A-2117-FA0D-5860-CDF383DFD177}"/>
                </a:ext>
              </a:extLst>
            </p:cNvPr>
            <p:cNvSpPr/>
            <p:nvPr/>
          </p:nvSpPr>
          <p:spPr>
            <a:xfrm>
              <a:off x="2311392" y="3159746"/>
              <a:ext cx="829937" cy="369332"/>
            </a:xfrm>
            <a:prstGeom prst="rect">
              <a:avLst/>
            </a:prstGeom>
          </p:spPr>
          <p:txBody>
            <a:bodyPr wrap="none">
              <a:spAutoFit/>
            </a:bodyPr>
            <a:lstStyle/>
            <a:p>
              <a:r>
                <a:rPr lang="en-US" dirty="0">
                  <a:solidFill>
                    <a:schemeClr val="tx2">
                      <a:lumMod val="75000"/>
                    </a:schemeClr>
                  </a:solidFill>
                </a:rPr>
                <a:t>miRNA</a:t>
              </a:r>
            </a:p>
          </p:txBody>
        </p:sp>
        <p:sp>
          <p:nvSpPr>
            <p:cNvPr id="80" name="Rectangle 79">
              <a:extLst>
                <a:ext uri="{FF2B5EF4-FFF2-40B4-BE49-F238E27FC236}">
                  <a16:creationId xmlns:a16="http://schemas.microsoft.com/office/drawing/2014/main" id="{74C06A55-BAFD-7F78-5E88-28BDCE875DFD}"/>
                </a:ext>
              </a:extLst>
            </p:cNvPr>
            <p:cNvSpPr/>
            <p:nvPr/>
          </p:nvSpPr>
          <p:spPr>
            <a:xfrm>
              <a:off x="4800443" y="3203250"/>
              <a:ext cx="359256" cy="369332"/>
            </a:xfrm>
            <a:prstGeom prst="rect">
              <a:avLst/>
            </a:prstGeom>
          </p:spPr>
          <p:txBody>
            <a:bodyPr wrap="none">
              <a:spAutoFit/>
            </a:bodyPr>
            <a:lstStyle/>
            <a:p>
              <a:r>
                <a:rPr lang="en-US" dirty="0">
                  <a:solidFill>
                    <a:srgbClr val="17375E"/>
                  </a:solidFill>
                </a:rPr>
                <a:t>5’</a:t>
              </a:r>
            </a:p>
          </p:txBody>
        </p:sp>
        <p:sp>
          <p:nvSpPr>
            <p:cNvPr id="81" name="Rectangle 80">
              <a:extLst>
                <a:ext uri="{FF2B5EF4-FFF2-40B4-BE49-F238E27FC236}">
                  <a16:creationId xmlns:a16="http://schemas.microsoft.com/office/drawing/2014/main" id="{677C3ABF-A18E-FF40-48E2-42E107587DBE}"/>
                </a:ext>
              </a:extLst>
            </p:cNvPr>
            <p:cNvSpPr/>
            <p:nvPr/>
          </p:nvSpPr>
          <p:spPr>
            <a:xfrm>
              <a:off x="3619096" y="3203250"/>
              <a:ext cx="359256" cy="369332"/>
            </a:xfrm>
            <a:prstGeom prst="rect">
              <a:avLst/>
            </a:prstGeom>
          </p:spPr>
          <p:txBody>
            <a:bodyPr wrap="none">
              <a:spAutoFit/>
            </a:bodyPr>
            <a:lstStyle/>
            <a:p>
              <a:r>
                <a:rPr lang="en-US" dirty="0">
                  <a:solidFill>
                    <a:srgbClr val="17375E"/>
                  </a:solidFill>
                </a:rPr>
                <a:t>3’</a:t>
              </a:r>
            </a:p>
          </p:txBody>
        </p:sp>
        <p:grpSp>
          <p:nvGrpSpPr>
            <p:cNvPr id="82" name="Group 81">
              <a:extLst>
                <a:ext uri="{FF2B5EF4-FFF2-40B4-BE49-F238E27FC236}">
                  <a16:creationId xmlns:a16="http://schemas.microsoft.com/office/drawing/2014/main" id="{0575A127-0108-EBA9-078B-9192578CDB28}"/>
                </a:ext>
              </a:extLst>
            </p:cNvPr>
            <p:cNvGrpSpPr/>
            <p:nvPr/>
          </p:nvGrpSpPr>
          <p:grpSpPr>
            <a:xfrm>
              <a:off x="3877633" y="3000922"/>
              <a:ext cx="1009650" cy="508000"/>
              <a:chOff x="4286250" y="3039805"/>
              <a:chExt cx="1009650" cy="508000"/>
            </a:xfrm>
          </p:grpSpPr>
          <p:cxnSp>
            <p:nvCxnSpPr>
              <p:cNvPr id="85" name="Straight Connector 84">
                <a:extLst>
                  <a:ext uri="{FF2B5EF4-FFF2-40B4-BE49-F238E27FC236}">
                    <a16:creationId xmlns:a16="http://schemas.microsoft.com/office/drawing/2014/main" id="{793911F9-1628-E766-7618-175B1759F7ED}"/>
                  </a:ext>
                </a:extLst>
              </p:cNvPr>
              <p:cNvCxnSpPr/>
              <p:nvPr/>
            </p:nvCxnSpPr>
            <p:spPr>
              <a:xfrm>
                <a:off x="4751917" y="3303330"/>
                <a:ext cx="543983" cy="0"/>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Block Arc 85">
                <a:extLst>
                  <a:ext uri="{FF2B5EF4-FFF2-40B4-BE49-F238E27FC236}">
                    <a16:creationId xmlns:a16="http://schemas.microsoft.com/office/drawing/2014/main" id="{D661A586-01B0-6147-F1CB-EBE59B7D3C56}"/>
                  </a:ext>
                </a:extLst>
              </p:cNvPr>
              <p:cNvSpPr/>
              <p:nvPr/>
            </p:nvSpPr>
            <p:spPr>
              <a:xfrm rot="10800000">
                <a:off x="4644146" y="3039805"/>
                <a:ext cx="148167" cy="508000"/>
              </a:xfrm>
              <a:prstGeom prst="blockArc">
                <a:avLst>
                  <a:gd name="adj1" fmla="val 11063410"/>
                  <a:gd name="adj2" fmla="val 21116638"/>
                  <a:gd name="adj3" fmla="val 27336"/>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a:extLst>
                  <a:ext uri="{FF2B5EF4-FFF2-40B4-BE49-F238E27FC236}">
                    <a16:creationId xmlns:a16="http://schemas.microsoft.com/office/drawing/2014/main" id="{99607F5D-EB5E-1760-3BB7-A3437CDC938C}"/>
                  </a:ext>
                </a:extLst>
              </p:cNvPr>
              <p:cNvCxnSpPr/>
              <p:nvPr/>
            </p:nvCxnSpPr>
            <p:spPr>
              <a:xfrm>
                <a:off x="4498975" y="3291960"/>
                <a:ext cx="187325" cy="0"/>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8" name="Block Arc 87">
                <a:extLst>
                  <a:ext uri="{FF2B5EF4-FFF2-40B4-BE49-F238E27FC236}">
                    <a16:creationId xmlns:a16="http://schemas.microsoft.com/office/drawing/2014/main" id="{FDC06B31-3F16-0629-E994-C431BC28F843}"/>
                  </a:ext>
                </a:extLst>
              </p:cNvPr>
              <p:cNvSpPr/>
              <p:nvPr/>
            </p:nvSpPr>
            <p:spPr>
              <a:xfrm rot="10800000">
                <a:off x="4386970" y="3103712"/>
                <a:ext cx="148167" cy="338395"/>
              </a:xfrm>
              <a:prstGeom prst="blockArc">
                <a:avLst>
                  <a:gd name="adj1" fmla="val 11063410"/>
                  <a:gd name="adj2" fmla="val 142168"/>
                  <a:gd name="adj3" fmla="val 23377"/>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9" name="Straight Connector 88">
                <a:extLst>
                  <a:ext uri="{FF2B5EF4-FFF2-40B4-BE49-F238E27FC236}">
                    <a16:creationId xmlns:a16="http://schemas.microsoft.com/office/drawing/2014/main" id="{5179B18F-47E7-AE2B-F0A0-FB1EB14F4A12}"/>
                  </a:ext>
                </a:extLst>
              </p:cNvPr>
              <p:cNvCxnSpPr/>
              <p:nvPr/>
            </p:nvCxnSpPr>
            <p:spPr>
              <a:xfrm>
                <a:off x="4286250" y="3291960"/>
                <a:ext cx="134128" cy="1845"/>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83" name="Curved Connector 82">
              <a:extLst>
                <a:ext uri="{FF2B5EF4-FFF2-40B4-BE49-F238E27FC236}">
                  <a16:creationId xmlns:a16="http://schemas.microsoft.com/office/drawing/2014/main" id="{89E861B9-1C28-2FE5-F4C6-E9748DBA6ADE}"/>
                </a:ext>
              </a:extLst>
            </p:cNvPr>
            <p:cNvCxnSpPr/>
            <p:nvPr/>
          </p:nvCxnSpPr>
          <p:spPr>
            <a:xfrm rot="5400000">
              <a:off x="4472533" y="2592488"/>
              <a:ext cx="745035" cy="336504"/>
            </a:xfrm>
            <a:prstGeom prst="curvedConnector3">
              <a:avLst>
                <a:gd name="adj1" fmla="val 460"/>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0E320C98-CE11-B6B5-6BAD-50512D75AEEA}"/>
                </a:ext>
              </a:extLst>
            </p:cNvPr>
            <p:cNvSpPr/>
            <p:nvPr/>
          </p:nvSpPr>
          <p:spPr>
            <a:xfrm>
              <a:off x="4993701" y="2203556"/>
              <a:ext cx="1293856" cy="369332"/>
            </a:xfrm>
            <a:prstGeom prst="rect">
              <a:avLst/>
            </a:prstGeom>
          </p:spPr>
          <p:txBody>
            <a:bodyPr wrap="none">
              <a:spAutoFit/>
            </a:bodyPr>
            <a:lstStyle/>
            <a:p>
              <a:r>
                <a:rPr lang="en-US" dirty="0">
                  <a:solidFill>
                    <a:srgbClr val="FF6600"/>
                  </a:solidFill>
                </a:rPr>
                <a:t>seed region</a:t>
              </a:r>
            </a:p>
          </p:txBody>
        </p:sp>
      </p:grpSp>
      <p:sp>
        <p:nvSpPr>
          <p:cNvPr id="98" name="Left Arrow 97">
            <a:extLst>
              <a:ext uri="{FF2B5EF4-FFF2-40B4-BE49-F238E27FC236}">
                <a16:creationId xmlns:a16="http://schemas.microsoft.com/office/drawing/2014/main" id="{A1595D4D-9EA2-5B80-7FC3-8B0442CB39DE}"/>
              </a:ext>
            </a:extLst>
          </p:cNvPr>
          <p:cNvSpPr/>
          <p:nvPr/>
        </p:nvSpPr>
        <p:spPr>
          <a:xfrm>
            <a:off x="4781320" y="3007605"/>
            <a:ext cx="418641" cy="352539"/>
          </a:xfrm>
          <a:prstGeom prst="leftArrow">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9" name="TextBox 98">
            <a:extLst>
              <a:ext uri="{FF2B5EF4-FFF2-40B4-BE49-F238E27FC236}">
                <a16:creationId xmlns:a16="http://schemas.microsoft.com/office/drawing/2014/main" id="{EECFE801-F175-BB57-104D-676C57B7AFB4}"/>
              </a:ext>
            </a:extLst>
          </p:cNvPr>
          <p:cNvSpPr txBox="1"/>
          <p:nvPr/>
        </p:nvSpPr>
        <p:spPr>
          <a:xfrm>
            <a:off x="5253209" y="4526096"/>
            <a:ext cx="3128791" cy="923330"/>
          </a:xfrm>
          <a:prstGeom prst="rect">
            <a:avLst/>
          </a:prstGeom>
          <a:noFill/>
        </p:spPr>
        <p:txBody>
          <a:bodyPr wrap="square" rtlCol="0">
            <a:spAutoFit/>
          </a:bodyPr>
          <a:lstStyle/>
          <a:p>
            <a:r>
              <a:rPr lang="en-NO" dirty="0">
                <a:latin typeface="Aptos Light" panose="020B0004020202020204" pitchFamily="34" charset="0"/>
              </a:rPr>
              <a:t>THIS IS THE SEQUENCE WE WANT TO LOOK AT </a:t>
            </a:r>
          </a:p>
          <a:p>
            <a:r>
              <a:rPr lang="en-NO" dirty="0">
                <a:latin typeface="Aptos Light" panose="020B0004020202020204" pitchFamily="34" charset="0"/>
              </a:rPr>
              <a:t>(IN </a:t>
            </a:r>
            <a:r>
              <a:rPr lang="en-NO" dirty="0">
                <a:solidFill>
                  <a:srgbClr val="0070C0"/>
                </a:solidFill>
                <a:latin typeface="Aptos Mono" panose="020B0009020202020204" pitchFamily="49" charset="0"/>
              </a:rPr>
              <a:t>mature.fa</a:t>
            </a:r>
            <a:r>
              <a:rPr lang="en-NO" dirty="0">
                <a:latin typeface="Aptos Light" panose="020B0004020202020204" pitchFamily="34" charset="0"/>
              </a:rPr>
              <a:t>)</a:t>
            </a:r>
            <a:endParaRPr lang="en-NO" dirty="0">
              <a:solidFill>
                <a:srgbClr val="0070C0"/>
              </a:solidFill>
              <a:latin typeface="Aptos Mono" panose="020B0009020202020204" pitchFamily="49" charset="0"/>
            </a:endParaRPr>
          </a:p>
        </p:txBody>
      </p:sp>
      <p:sp>
        <p:nvSpPr>
          <p:cNvPr id="100" name="Left Arrow 99">
            <a:extLst>
              <a:ext uri="{FF2B5EF4-FFF2-40B4-BE49-F238E27FC236}">
                <a16:creationId xmlns:a16="http://schemas.microsoft.com/office/drawing/2014/main" id="{21A1A2E4-005B-71A1-A623-4B8A26736D8F}"/>
              </a:ext>
            </a:extLst>
          </p:cNvPr>
          <p:cNvSpPr/>
          <p:nvPr/>
        </p:nvSpPr>
        <p:spPr>
          <a:xfrm>
            <a:off x="4647281" y="4790501"/>
            <a:ext cx="418641" cy="352539"/>
          </a:xfrm>
          <a:prstGeom prst="leftArrow">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4005679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97471" y="6031329"/>
            <a:ext cx="3084499" cy="307777"/>
          </a:xfrm>
          <a:prstGeom prst="rect">
            <a:avLst/>
          </a:prstGeom>
        </p:spPr>
        <p:txBody>
          <a:bodyPr wrap="none">
            <a:spAutoFit/>
          </a:bodyPr>
          <a:lstStyle/>
          <a:p>
            <a:r>
              <a:rPr lang="nb-NO" sz="1400" dirty="0">
                <a:solidFill>
                  <a:srgbClr val="0000FF"/>
                </a:solidFill>
                <a:latin typeface="Andale Mono"/>
                <a:cs typeface="Andale Mono"/>
              </a:rPr>
              <a:t>2009: 10.1101/gr.082701.108</a:t>
            </a:r>
            <a:endParaRPr lang="en-US" sz="1400" dirty="0">
              <a:solidFill>
                <a:srgbClr val="0000FF"/>
              </a:solidFill>
              <a:latin typeface="Andale Mono"/>
              <a:cs typeface="Andale Mono"/>
            </a:endParaRPr>
          </a:p>
        </p:txBody>
      </p:sp>
      <p:pic>
        <p:nvPicPr>
          <p:cNvPr id="5" name="Picture 4" descr="Screen Shot 2017-03-25 at 10.5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528" y="672782"/>
            <a:ext cx="6697578" cy="1376324"/>
          </a:xfrm>
          <a:prstGeom prst="rect">
            <a:avLst/>
          </a:prstGeom>
        </p:spPr>
      </p:pic>
      <p:pic>
        <p:nvPicPr>
          <p:cNvPr id="6" name="Picture 5" descr="Screen Shot 2017-03-25 at 10.5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52" y="2543647"/>
            <a:ext cx="4636671" cy="2465306"/>
          </a:xfrm>
          <a:prstGeom prst="rect">
            <a:avLst/>
          </a:prstGeom>
        </p:spPr>
      </p:pic>
      <p:sp>
        <p:nvSpPr>
          <p:cNvPr id="7" name="TextBox 6"/>
          <p:cNvSpPr txBox="1"/>
          <p:nvPr/>
        </p:nvSpPr>
        <p:spPr>
          <a:xfrm>
            <a:off x="1858678" y="5723552"/>
            <a:ext cx="3867165" cy="461665"/>
          </a:xfrm>
          <a:prstGeom prst="rect">
            <a:avLst/>
          </a:prstGeom>
          <a:noFill/>
        </p:spPr>
        <p:txBody>
          <a:bodyPr wrap="none" rtlCol="0">
            <a:spAutoFit/>
          </a:bodyPr>
          <a:lstStyle/>
          <a:p>
            <a:r>
              <a:rPr lang="en-US" sz="2400" dirty="0">
                <a:solidFill>
                  <a:srgbClr val="000090"/>
                </a:solidFill>
              </a:rPr>
              <a:t>TARGET SITE IDENTIFICATION</a:t>
            </a:r>
          </a:p>
        </p:txBody>
      </p:sp>
      <p:sp>
        <p:nvSpPr>
          <p:cNvPr id="8" name="TextBox 7"/>
          <p:cNvSpPr txBox="1"/>
          <p:nvPr/>
        </p:nvSpPr>
        <p:spPr>
          <a:xfrm>
            <a:off x="8563842" y="1150392"/>
            <a:ext cx="1951758" cy="830997"/>
          </a:xfrm>
          <a:prstGeom prst="rect">
            <a:avLst/>
          </a:prstGeom>
          <a:noFill/>
        </p:spPr>
        <p:txBody>
          <a:bodyPr wrap="square" rtlCol="0">
            <a:spAutoFit/>
          </a:bodyPr>
          <a:lstStyle/>
          <a:p>
            <a:pPr algn="ctr"/>
            <a:r>
              <a:rPr lang="en-US" sz="2400" dirty="0">
                <a:solidFill>
                  <a:srgbClr val="0000FF"/>
                </a:solidFill>
                <a:latin typeface="Calibri Light" panose="020F0302020204030204" pitchFamily="34" charset="0"/>
                <a:cs typeface="Calibri Light" panose="020F0302020204030204" pitchFamily="34" charset="0"/>
              </a:rPr>
              <a:t>Targeting model</a:t>
            </a:r>
          </a:p>
        </p:txBody>
      </p:sp>
      <p:pic>
        <p:nvPicPr>
          <p:cNvPr id="3" name="Picture 2">
            <a:extLst>
              <a:ext uri="{FF2B5EF4-FFF2-40B4-BE49-F238E27FC236}">
                <a16:creationId xmlns:a16="http://schemas.microsoft.com/office/drawing/2014/main" id="{57014EE4-F0D4-B041-A4CA-7258188857DE}"/>
              </a:ext>
            </a:extLst>
          </p:cNvPr>
          <p:cNvPicPr>
            <a:picLocks noChangeAspect="1"/>
          </p:cNvPicPr>
          <p:nvPr/>
        </p:nvPicPr>
        <p:blipFill>
          <a:blip r:embed="rId4"/>
          <a:stretch>
            <a:fillRect/>
          </a:stretch>
        </p:blipFill>
        <p:spPr>
          <a:xfrm>
            <a:off x="5942931" y="2313363"/>
            <a:ext cx="5241821" cy="2925873"/>
          </a:xfrm>
          <a:prstGeom prst="rect">
            <a:avLst/>
          </a:prstGeom>
        </p:spPr>
      </p:pic>
    </p:spTree>
    <p:extLst>
      <p:ext uri="{BB962C8B-B14F-4D97-AF65-F5344CB8AC3E}">
        <p14:creationId xmlns:p14="http://schemas.microsoft.com/office/powerpoint/2010/main" val="3557018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47176347" name="TextBox 2083639400"/>
          <p:cNvSpPr txBox="1"/>
          <p:nvPr/>
        </p:nvSpPr>
        <p:spPr bwMode="auto">
          <a:xfrm>
            <a:off x="242370" y="344083"/>
            <a:ext cx="11596211" cy="408438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u="none" strike="noStrike" cap="none" spc="0" dirty="0">
                <a:solidFill>
                  <a:schemeClr val="tx1"/>
                </a:solidFill>
                <a:latin typeface="Aptos Light" panose="020B0004020202020204" pitchFamily="34" charset="0"/>
                <a:ea typeface="DejaVu Sans Mono"/>
                <a:cs typeface="DejaVu Sans Mono"/>
              </a:rPr>
              <a:t>So, </a:t>
            </a:r>
            <a:r>
              <a:rPr lang="nb-NO" sz="2200" u="none" strike="noStrike" cap="none" spc="0" dirty="0" err="1">
                <a:solidFill>
                  <a:schemeClr val="tx1"/>
                </a:solidFill>
                <a:latin typeface="Aptos Light" panose="020B0004020202020204" pitchFamily="34" charset="0"/>
                <a:ea typeface="DejaVu Sans Mono"/>
                <a:cs typeface="DejaVu Sans Mono"/>
              </a:rPr>
              <a:t>let’s</a:t>
            </a:r>
            <a:r>
              <a:rPr lang="nb-NO" sz="2200" u="none" strike="noStrike" cap="none" spc="0" dirty="0">
                <a:solidFill>
                  <a:schemeClr val="tx1"/>
                </a:solidFill>
                <a:latin typeface="Aptos Light" panose="020B0004020202020204" pitchFamily="34" charset="0"/>
                <a:ea typeface="DejaVu Sans Mono"/>
                <a:cs typeface="DejaVu Sans Mono"/>
              </a:rPr>
              <a:t> </a:t>
            </a:r>
            <a:r>
              <a:rPr lang="nb-NO" sz="2200" u="none" strike="noStrike" cap="none" spc="0" dirty="0" err="1">
                <a:solidFill>
                  <a:schemeClr val="tx1"/>
                </a:solidFill>
                <a:latin typeface="Aptos Light" panose="020B0004020202020204" pitchFamily="34" charset="0"/>
                <a:ea typeface="DejaVu Sans Mono"/>
                <a:cs typeface="DejaVu Sans Mono"/>
              </a:rPr>
              <a:t>begin</a:t>
            </a:r>
            <a:r>
              <a:rPr lang="nb-NO" sz="2200" dirty="0">
                <a:latin typeface="Aptos Light" panose="020B0004020202020204" pitchFamily="34" charset="0"/>
                <a:ea typeface="DejaVu Sans Mono"/>
                <a:cs typeface="DejaVu Sans Mono"/>
              </a:rPr>
              <a:t> by </a:t>
            </a:r>
            <a:r>
              <a:rPr lang="nb-NO" sz="2200" dirty="0" err="1">
                <a:latin typeface="Aptos Light" panose="020B0004020202020204" pitchFamily="34" charset="0"/>
                <a:ea typeface="DejaVu Sans Mono"/>
                <a:cs typeface="DejaVu Sans Mono"/>
              </a:rPr>
              <a:t>looking</a:t>
            </a:r>
            <a:r>
              <a:rPr lang="nb-NO" sz="2200" dirty="0">
                <a:latin typeface="Aptos Light" panose="020B0004020202020204" pitchFamily="34" charset="0"/>
                <a:ea typeface="DejaVu Sans Mono"/>
                <a:cs typeface="DejaVu Sans Mono"/>
              </a:rPr>
              <a:t>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mature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sequences</a:t>
            </a:r>
            <a:r>
              <a:rPr lang="nb-NO" sz="2200" dirty="0">
                <a:latin typeface="Aptos Light" panose="020B0004020202020204" pitchFamily="34" charset="0"/>
                <a:ea typeface="DejaVu Sans Mono"/>
                <a:cs typeface="DejaVu Sans Mono"/>
              </a:rPr>
              <a:t> in miRBase</a:t>
            </a:r>
          </a:p>
          <a:p>
            <a:pPr>
              <a:defRPr/>
            </a:pPr>
            <a:r>
              <a:rPr lang="nb-NO" sz="2200" dirty="0" err="1">
                <a:latin typeface="Aptos Light" panose="020B0004020202020204" pitchFamily="34" charset="0"/>
                <a:ea typeface="DejaVu Sans Mono"/>
                <a:cs typeface="DejaVu Sans Mono"/>
              </a:rPr>
              <a:t>These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are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stored</a:t>
            </a:r>
            <a:r>
              <a:rPr lang="nb-NO" sz="2200" dirty="0">
                <a:latin typeface="Aptos Light" panose="020B0004020202020204" pitchFamily="34" charset="0"/>
                <a:ea typeface="DejaVu Sans Mono"/>
                <a:cs typeface="DejaVu Sans Mono"/>
              </a:rPr>
              <a:t> in </a:t>
            </a:r>
          </a:p>
          <a:p>
            <a:pPr>
              <a:defRPr/>
            </a:pPr>
            <a:endParaRPr lang="nb-NO" sz="2200" dirty="0">
              <a:latin typeface="Aptos Light" panose="020B0004020202020204" pitchFamily="34" charset="0"/>
              <a:ea typeface="DejaVu Sans Mono"/>
              <a:cs typeface="DejaVu Sans Mono"/>
            </a:endParaRPr>
          </a:p>
          <a:p>
            <a:pPr>
              <a:defRPr/>
            </a:pPr>
            <a:r>
              <a:rPr lang="nb-NO" sz="2000" dirty="0" err="1">
                <a:solidFill>
                  <a:srgbClr val="7030A0"/>
                </a:solidFill>
                <a:latin typeface="Courier New" panose="02070309020205020404" pitchFamily="49" charset="0"/>
                <a:ea typeface="DejaVu Sans Mono"/>
                <a:cs typeface="Courier New" panose="02070309020205020404" pitchFamily="49" charset="0"/>
              </a:rPr>
              <a:t>reproducible_research</a:t>
            </a:r>
            <a:r>
              <a:rPr lang="nb-NO" sz="2000" dirty="0">
                <a:solidFill>
                  <a:srgbClr val="7030A0"/>
                </a:solidFill>
                <a:latin typeface="Courier New" panose="02070309020205020404" pitchFamily="49" charset="0"/>
                <a:ea typeface="DejaVu Sans Mono"/>
                <a:cs typeface="Courier New" panose="02070309020205020404" pitchFamily="49" charset="0"/>
              </a:rPr>
              <a:t>/data/</a:t>
            </a:r>
            <a:r>
              <a:rPr lang="nb-NO" sz="2000" dirty="0" err="1">
                <a:solidFill>
                  <a:srgbClr val="7030A0"/>
                </a:solidFill>
                <a:latin typeface="Courier New" panose="02070309020205020404" pitchFamily="49" charset="0"/>
                <a:ea typeface="DejaVu Sans Mono"/>
                <a:cs typeface="Courier New" panose="02070309020205020404" pitchFamily="49" charset="0"/>
              </a:rPr>
              <a:t>mirbase</a:t>
            </a:r>
            <a:endParaRPr lang="nb-NO" sz="2000" dirty="0">
              <a:solidFill>
                <a:srgbClr val="7030A0"/>
              </a:solidFill>
              <a:latin typeface="Courier New" panose="02070309020205020404" pitchFamily="49" charset="0"/>
              <a:ea typeface="DejaVu Sans Mono"/>
              <a:cs typeface="Courier New" panose="02070309020205020404" pitchFamily="49" charset="0"/>
            </a:endParaRP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21</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hsa_s.gff3</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hsa.gff3</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a:t>
            </a:r>
            <a:r>
              <a:rPr lang="nb-NO" sz="2000" dirty="0">
                <a:solidFill>
                  <a:srgbClr val="7030A0"/>
                </a:solidFill>
                <a:highlight>
                  <a:srgbClr val="FFFF00"/>
                </a:highlight>
                <a:latin typeface="Courier New" panose="02070309020205020404" pitchFamily="49" charset="0"/>
                <a:ea typeface="DejaVu Sans Mono"/>
                <a:cs typeface="Courier New" panose="02070309020205020404" pitchFamily="49" charset="0"/>
              </a:rPr>
              <a:t>mature.21.fa</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22.1</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a:t>
            </a:r>
            <a:r>
              <a:rPr lang="nb-NO" sz="2000" dirty="0" err="1">
                <a:solidFill>
                  <a:srgbClr val="7030A0"/>
                </a:solidFill>
                <a:latin typeface="Courier New" panose="02070309020205020404" pitchFamily="49" charset="0"/>
                <a:ea typeface="DejaVu Sans Mono"/>
                <a:cs typeface="Courier New" panose="02070309020205020404" pitchFamily="49" charset="0"/>
              </a:rPr>
              <a:t>hairpin.fa</a:t>
            </a:r>
            <a:endParaRPr lang="nb-NO" sz="2000" dirty="0">
              <a:solidFill>
                <a:srgbClr val="7030A0"/>
              </a:solidFill>
              <a:latin typeface="Courier New" panose="02070309020205020404" pitchFamily="49" charset="0"/>
              <a:ea typeface="DejaVu Sans Mono"/>
              <a:cs typeface="Courier New" panose="02070309020205020404" pitchFamily="49" charset="0"/>
            </a:endParaRP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hsa.gff3</a:t>
            </a:r>
          </a:p>
          <a:p>
            <a:pPr>
              <a:defRPr/>
            </a:pPr>
            <a:r>
              <a:rPr lang="nb-NO" sz="2000" dirty="0">
                <a:solidFill>
                  <a:srgbClr val="7030A0"/>
                </a:solidFill>
                <a:latin typeface="Courier New" panose="02070309020205020404" pitchFamily="49" charset="0"/>
                <a:ea typeface="DejaVu Sans Mono"/>
                <a:cs typeface="Courier New" panose="02070309020205020404" pitchFamily="49" charset="0"/>
              </a:rPr>
              <a:t>    └── </a:t>
            </a:r>
            <a:r>
              <a:rPr lang="nb-NO" sz="2000" dirty="0" err="1">
                <a:solidFill>
                  <a:srgbClr val="7030A0"/>
                </a:solidFill>
                <a:highlight>
                  <a:srgbClr val="FFFF00"/>
                </a:highlight>
                <a:latin typeface="Courier New" panose="02070309020205020404" pitchFamily="49" charset="0"/>
                <a:ea typeface="DejaVu Sans Mono"/>
                <a:cs typeface="Courier New" panose="02070309020205020404" pitchFamily="49" charset="0"/>
              </a:rPr>
              <a:t>mature.fa</a:t>
            </a:r>
            <a:endParaRPr lang="nb-NO" sz="2000" dirty="0">
              <a:solidFill>
                <a:srgbClr val="7030A0"/>
              </a:solidFill>
              <a:highlight>
                <a:srgbClr val="FFFF00"/>
              </a:highlight>
              <a:latin typeface="Courier New" panose="02070309020205020404" pitchFamily="49" charset="0"/>
              <a:ea typeface="DejaVu Sans Mono"/>
              <a:cs typeface="Courier New" panose="02070309020205020404" pitchFamily="49" charset="0"/>
            </a:endParaRPr>
          </a:p>
          <a:p>
            <a:pPr>
              <a:defRPr/>
            </a:pPr>
            <a:endParaRPr lang="nb-NO" sz="2200" u="none" strike="noStrike" cap="none" spc="0" dirty="0">
              <a:solidFill>
                <a:schemeClr val="tx1"/>
              </a:solidFill>
              <a:latin typeface="Aptos Light" panose="020B0004020202020204" pitchFamily="34" charset="0"/>
              <a:ea typeface="DejaVu Sans Mono"/>
              <a:cs typeface="DejaVu Sans Mono"/>
            </a:endParaRPr>
          </a:p>
        </p:txBody>
      </p:sp>
      <p:sp>
        <p:nvSpPr>
          <p:cNvPr id="3" name="TextBox 2">
            <a:extLst>
              <a:ext uri="{FF2B5EF4-FFF2-40B4-BE49-F238E27FC236}">
                <a16:creationId xmlns:a16="http://schemas.microsoft.com/office/drawing/2014/main" id="{CAA467BF-E331-D016-55A5-5F9BD764C121}"/>
              </a:ext>
            </a:extLst>
          </p:cNvPr>
          <p:cNvSpPr txBox="1"/>
          <p:nvPr/>
        </p:nvSpPr>
        <p:spPr>
          <a:xfrm>
            <a:off x="4913523" y="1863644"/>
            <a:ext cx="6855244" cy="4770537"/>
          </a:xfrm>
          <a:prstGeom prst="rect">
            <a:avLst/>
          </a:prstGeom>
          <a:solidFill>
            <a:schemeClr val="accent1">
              <a:lumMod val="20000"/>
              <a:lumOff val="80000"/>
            </a:schemeClr>
          </a:solidFill>
          <a:ln>
            <a:solidFill>
              <a:schemeClr val="accent1">
                <a:lumMod val="75000"/>
              </a:schemeClr>
            </a:solidFill>
          </a:ln>
        </p:spPr>
        <p:txBody>
          <a:bodyPr wrap="square">
            <a:spAutoFit/>
          </a:bodyPr>
          <a:lstStyle/>
          <a:p>
            <a:r>
              <a:rPr lang="en-NO" sz="1600" dirty="0">
                <a:highlight>
                  <a:srgbClr val="00FFFF"/>
                </a:highlight>
                <a:latin typeface="Aptos Mono" panose="020B0009020202020204" pitchFamily="49" charset="0"/>
              </a:rPr>
              <a:t>from Bio import SeqIO</a:t>
            </a:r>
          </a:p>
          <a:p>
            <a:r>
              <a:rPr lang="en-NO" sz="1600" dirty="0">
                <a:highlight>
                  <a:srgbClr val="00FFFF"/>
                </a:highlight>
                <a:latin typeface="Aptos Mono" panose="020B0009020202020204" pitchFamily="49" charset="0"/>
                <a:cs typeface="Courier New" panose="02070309020205020404" pitchFamily="49" charset="0"/>
              </a:rPr>
              <a:t>import pandas as pd</a:t>
            </a:r>
          </a:p>
          <a:p>
            <a:endParaRPr lang="en-NO" sz="1600" dirty="0">
              <a:latin typeface="Aptos Mono" panose="020B0009020202020204" pitchFamily="49" charset="0"/>
              <a:cs typeface="Courier New" panose="02070309020205020404" pitchFamily="49" charset="0"/>
            </a:endParaRPr>
          </a:p>
          <a:p>
            <a:r>
              <a:rPr lang="en-NO" sz="1600" dirty="0">
                <a:latin typeface="Aptos Mono" panose="020B0009020202020204" pitchFamily="49" charset="0"/>
                <a:cs typeface="Courier New" panose="02070309020205020404" pitchFamily="49" charset="0"/>
              </a:rPr>
              <a:t>records = list(SeqIO.parse("22.1/mature.fa", "fasta"))</a:t>
            </a:r>
          </a:p>
          <a:p>
            <a:endParaRPr lang="en-NO" sz="1600" dirty="0">
              <a:latin typeface="Aptos Mono" panose="020B0009020202020204" pitchFamily="49" charset="0"/>
              <a:cs typeface="Courier New" panose="02070309020205020404" pitchFamily="49" charset="0"/>
            </a:endParaRPr>
          </a:p>
          <a:p>
            <a:r>
              <a:rPr lang="en-NO" sz="1600" dirty="0">
                <a:latin typeface="Aptos Mono" panose="020B0009020202020204" pitchFamily="49" charset="0"/>
                <a:cs typeface="Courier New" panose="02070309020205020404" pitchFamily="49" charset="0"/>
              </a:rPr>
              <a:t>seqLens = []</a:t>
            </a:r>
          </a:p>
          <a:p>
            <a:r>
              <a:rPr lang="en-NO" sz="1600" dirty="0">
                <a:latin typeface="Aptos Mono" panose="020B0009020202020204" pitchFamily="49" charset="0"/>
                <a:cs typeface="Courier New" panose="02070309020205020404" pitchFamily="49" charset="0"/>
              </a:rPr>
              <a:t>i=0</a:t>
            </a:r>
          </a:p>
          <a:p>
            <a:r>
              <a:rPr lang="en-NO" sz="1600" dirty="0">
                <a:latin typeface="Aptos Mono" panose="020B0009020202020204" pitchFamily="49" charset="0"/>
                <a:cs typeface="Courier New" panose="02070309020205020404" pitchFamily="49" charset="0"/>
              </a:rPr>
              <a:t>while i &lt; len(records):</a:t>
            </a:r>
          </a:p>
          <a:p>
            <a:r>
              <a:rPr lang="en-NO" sz="1600" dirty="0">
                <a:latin typeface="Aptos Mono" panose="020B0009020202020204" pitchFamily="49" charset="0"/>
                <a:cs typeface="Courier New" panose="02070309020205020404" pitchFamily="49" charset="0"/>
              </a:rPr>
              <a:t>    seqLens.append(len(records[i].seq))</a:t>
            </a:r>
          </a:p>
          <a:p>
            <a:r>
              <a:rPr lang="en-NO" sz="1600" dirty="0">
                <a:latin typeface="Aptos Mono" panose="020B0009020202020204" pitchFamily="49" charset="0"/>
                <a:cs typeface="Courier New" panose="02070309020205020404" pitchFamily="49" charset="0"/>
              </a:rPr>
              <a:t>    i = i + 1</a:t>
            </a:r>
          </a:p>
          <a:p>
            <a:r>
              <a:rPr lang="en-NO" sz="1600" dirty="0">
                <a:latin typeface="Aptos Mono" panose="020B0009020202020204" pitchFamily="49" charset="0"/>
                <a:cs typeface="Courier New" panose="02070309020205020404" pitchFamily="49" charset="0"/>
              </a:rPr>
              <a:t>dfseqLens = pd.DataFrame(seqLens, columns=['lengths'])</a:t>
            </a:r>
          </a:p>
          <a:p>
            <a:endParaRPr lang="en-NO" sz="1600" dirty="0">
              <a:latin typeface="Aptos Mono" panose="020B0009020202020204" pitchFamily="49" charset="0"/>
              <a:cs typeface="Courier New" panose="02070309020205020404" pitchFamily="49" charset="0"/>
            </a:endParaRPr>
          </a:p>
          <a:p>
            <a:r>
              <a:rPr lang="en-NO" sz="1600" dirty="0">
                <a:highlight>
                  <a:srgbClr val="00FFFF"/>
                </a:highlight>
                <a:latin typeface="Aptos Mono" panose="020B0009020202020204" pitchFamily="49" charset="0"/>
                <a:cs typeface="Courier New" panose="02070309020205020404" pitchFamily="49" charset="0"/>
              </a:rPr>
              <a:t>from matplotlib import pyplot as plt</a:t>
            </a:r>
          </a:p>
          <a:p>
            <a:r>
              <a:rPr lang="en-NO" sz="1600" dirty="0">
                <a:highlight>
                  <a:srgbClr val="00FFFF"/>
                </a:highlight>
                <a:latin typeface="Aptos Mono" panose="020B0009020202020204" pitchFamily="49" charset="0"/>
                <a:cs typeface="Courier New" panose="02070309020205020404" pitchFamily="49" charset="0"/>
              </a:rPr>
              <a:t>import seaborn as sns</a:t>
            </a:r>
          </a:p>
          <a:p>
            <a:endParaRPr lang="en-NO" sz="1600" dirty="0">
              <a:latin typeface="Aptos Mono" panose="020B0009020202020204" pitchFamily="49" charset="0"/>
              <a:cs typeface="Courier New" panose="02070309020205020404" pitchFamily="49" charset="0"/>
            </a:endParaRPr>
          </a:p>
          <a:p>
            <a:r>
              <a:rPr lang="en-NO" sz="1600" dirty="0">
                <a:latin typeface="Aptos Mono" panose="020B0009020202020204" pitchFamily="49" charset="0"/>
                <a:cs typeface="Courier New" panose="02070309020205020404" pitchFamily="49" charset="0"/>
              </a:rPr>
              <a:t>histplot=sns.histplot(data=dfseqLens, x="lengths", binwidth=1)</a:t>
            </a:r>
          </a:p>
          <a:p>
            <a:r>
              <a:rPr lang="en-NO" sz="1600" dirty="0">
                <a:latin typeface="Aptos Mono" panose="020B0009020202020204" pitchFamily="49" charset="0"/>
                <a:cs typeface="Courier New" panose="02070309020205020404" pitchFamily="49" charset="0"/>
              </a:rPr>
              <a:t>fig=histplot.get_figure()</a:t>
            </a:r>
          </a:p>
          <a:p>
            <a:r>
              <a:rPr lang="en-NO" sz="1600" dirty="0">
                <a:latin typeface="Aptos Mono" panose="020B0009020202020204" pitchFamily="49" charset="0"/>
                <a:cs typeface="Courier New" panose="02070309020205020404" pitchFamily="49" charset="0"/>
              </a:rPr>
              <a:t>fig.savefig("22.1/out.png")</a:t>
            </a:r>
          </a:p>
        </p:txBody>
      </p:sp>
      <p:pic>
        <p:nvPicPr>
          <p:cNvPr id="7" name="Picture 6" descr="A graph of a number of individuals&#10;&#10;AI-generated content may be incorrect.">
            <a:extLst>
              <a:ext uri="{FF2B5EF4-FFF2-40B4-BE49-F238E27FC236}">
                <a16:creationId xmlns:a16="http://schemas.microsoft.com/office/drawing/2014/main" id="{4B7213F6-378C-A1F4-FF9B-F95D5FD20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73" y="4136833"/>
            <a:ext cx="3490205" cy="261765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E0B8886-D191-025A-1EF9-295947084FE0}"/>
            </a:ext>
          </a:extLst>
        </p:cNvPr>
        <p:cNvGrpSpPr/>
        <p:nvPr/>
      </p:nvGrpSpPr>
      <p:grpSpPr bwMode="auto">
        <a:xfrm>
          <a:off x="0" y="0"/>
          <a:ext cx="0" cy="0"/>
          <a:chOff x="0" y="0"/>
          <a:chExt cx="0" cy="0"/>
        </a:xfrm>
      </p:grpSpPr>
      <p:sp>
        <p:nvSpPr>
          <p:cNvPr id="2147176347" name="TextBox 2083639400">
            <a:extLst>
              <a:ext uri="{FF2B5EF4-FFF2-40B4-BE49-F238E27FC236}">
                <a16:creationId xmlns:a16="http://schemas.microsoft.com/office/drawing/2014/main" id="{F91EDF5E-EBDC-5EC5-10EA-51C6724065CD}"/>
              </a:ext>
            </a:extLst>
          </p:cNvPr>
          <p:cNvSpPr txBox="1"/>
          <p:nvPr/>
        </p:nvSpPr>
        <p:spPr bwMode="auto">
          <a:xfrm>
            <a:off x="143218" y="333066"/>
            <a:ext cx="11596211" cy="588161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dirty="0">
                <a:latin typeface="Aptos Light" panose="020B0004020202020204" pitchFamily="34" charset="0"/>
                <a:ea typeface="DejaVu Sans Mono"/>
                <a:cs typeface="DejaVu Sans Mono"/>
              </a:rPr>
              <a:t>This is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plot for </a:t>
            </a:r>
            <a:r>
              <a:rPr lang="nb-NO" sz="2200" u="sng" dirty="0">
                <a:latin typeface="Aptos Light" panose="020B0004020202020204" pitchFamily="34" charset="0"/>
                <a:ea typeface="DejaVu Sans Mono"/>
                <a:cs typeface="DejaVu Sans Mono"/>
              </a:rPr>
              <a:t>all</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mature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sequences</a:t>
            </a:r>
            <a:r>
              <a:rPr lang="nb-NO" sz="2200" dirty="0">
                <a:latin typeface="Aptos Light" panose="020B0004020202020204" pitchFamily="34" charset="0"/>
                <a:ea typeface="DejaVu Sans Mono"/>
                <a:cs typeface="DejaVu Sans Mono"/>
              </a:rPr>
              <a:t>. </a:t>
            </a:r>
          </a:p>
          <a:p>
            <a:pPr>
              <a:defRPr/>
            </a:pPr>
            <a:r>
              <a:rPr lang="nb-NO" sz="2200" dirty="0" err="1">
                <a:latin typeface="Aptos Light" panose="020B0004020202020204" pitchFamily="34" charset="0"/>
                <a:ea typeface="DejaVu Sans Mono"/>
                <a:cs typeface="DejaVu Sans Mono"/>
              </a:rPr>
              <a:t>Next</a:t>
            </a:r>
            <a:r>
              <a:rPr lang="nb-NO" sz="2200" dirty="0">
                <a:latin typeface="Aptos Light" panose="020B0004020202020204" pitchFamily="34" charset="0"/>
                <a:ea typeface="DejaVu Sans Mono"/>
                <a:cs typeface="DejaVu Sans Mono"/>
              </a:rPr>
              <a:t>, </a:t>
            </a:r>
          </a:p>
          <a:p>
            <a:pPr>
              <a:defRPr/>
            </a:pPr>
            <a:r>
              <a:rPr lang="nb-NO" sz="2200" dirty="0" err="1">
                <a:latin typeface="Aptos Light" panose="020B0004020202020204" pitchFamily="34" charset="0"/>
                <a:ea typeface="DejaVu Sans Mono"/>
                <a:cs typeface="DejaVu Sans Mono"/>
              </a:rPr>
              <a:t>generate</a:t>
            </a:r>
            <a:r>
              <a:rPr lang="nb-NO" sz="2200" dirty="0">
                <a:latin typeface="Aptos Light" panose="020B0004020202020204" pitchFamily="34" charset="0"/>
                <a:ea typeface="DejaVu Sans Mono"/>
                <a:cs typeface="DejaVu Sans Mono"/>
              </a:rPr>
              <a:t> plots for </a:t>
            </a:r>
          </a:p>
          <a:p>
            <a:pPr>
              <a:defRPr/>
            </a:pPr>
            <a:endParaRPr lang="nb-NO" sz="2200" dirty="0">
              <a:latin typeface="Aptos Light" panose="020B0004020202020204" pitchFamily="34" charset="0"/>
              <a:ea typeface="DejaVu Sans Mono"/>
              <a:cs typeface="DejaVu Sans Mono"/>
            </a:endParaRPr>
          </a:p>
          <a:p>
            <a:pPr marL="457200" indent="-457200">
              <a:buAutoNum type="arabicPeriod"/>
              <a:defRPr/>
            </a:pPr>
            <a:r>
              <a:rPr lang="nb-NO" sz="2200" dirty="0">
                <a:latin typeface="Aptos Light" panose="020B0004020202020204" pitchFamily="34" charset="0"/>
                <a:ea typeface="DejaVu Sans Mono"/>
                <a:cs typeface="DejaVu Sans Mono"/>
              </a:rPr>
              <a:t>human and </a:t>
            </a:r>
            <a:r>
              <a:rPr lang="nb-NO" sz="2200" dirty="0" err="1">
                <a:latin typeface="Aptos Light" panose="020B0004020202020204" pitchFamily="34" charset="0"/>
                <a:ea typeface="DejaVu Sans Mono"/>
                <a:cs typeface="DejaVu Sans Mono"/>
              </a:rPr>
              <a:t>mouse</a:t>
            </a:r>
            <a:r>
              <a:rPr lang="nb-NO" sz="2200" dirty="0">
                <a:latin typeface="Aptos Light" panose="020B0004020202020204" pitchFamily="34" charset="0"/>
                <a:ea typeface="DejaVu Sans Mono"/>
                <a:cs typeface="DejaVu Sans Mono"/>
              </a:rPr>
              <a:t>, and for 21 and 22</a:t>
            </a:r>
          </a:p>
          <a:p>
            <a:pPr marL="457200" indent="-457200">
              <a:buAutoNum type="arabicPeriod"/>
              <a:defRPr/>
            </a:pPr>
            <a:r>
              <a:rPr lang="nb-NO" sz="2200" dirty="0">
                <a:latin typeface="Aptos Light" panose="020B0004020202020204" pitchFamily="34" charset="0"/>
                <a:ea typeface="DejaVu Sans Mono"/>
                <a:cs typeface="DejaVu Sans Mono"/>
              </a:rPr>
              <a:t>Human and </a:t>
            </a:r>
            <a:r>
              <a:rPr lang="nb-NO" sz="2200" dirty="0" err="1">
                <a:latin typeface="Aptos Light" panose="020B0004020202020204" pitchFamily="34" charset="0"/>
                <a:ea typeface="DejaVu Sans Mono"/>
                <a:cs typeface="DejaVu Sans Mono"/>
              </a:rPr>
              <a:t>mouse</a:t>
            </a:r>
            <a:r>
              <a:rPr lang="nb-NO" sz="2200" dirty="0">
                <a:latin typeface="Aptos Light" panose="020B0004020202020204" pitchFamily="34" charset="0"/>
                <a:ea typeface="DejaVu Sans Mono"/>
                <a:cs typeface="DejaVu Sans Mono"/>
              </a:rPr>
              <a:t>, for seed regions, for 21 and 22</a:t>
            </a:r>
          </a:p>
          <a:p>
            <a:pPr marL="457200" indent="-457200">
              <a:buAutoNum type="arabicPeriod"/>
              <a:defRPr/>
            </a:pPr>
            <a:endParaRPr lang="nb-NO" sz="2200" dirty="0">
              <a:latin typeface="Aptos Light" panose="020B0004020202020204" pitchFamily="34" charset="0"/>
              <a:ea typeface="DejaVu Sans Mono"/>
              <a:cs typeface="DejaVu Sans Mono"/>
            </a:endParaRPr>
          </a:p>
          <a:p>
            <a:pPr>
              <a:defRPr/>
            </a:pPr>
            <a:r>
              <a:rPr lang="nb-NO" sz="2200" dirty="0" err="1">
                <a:latin typeface="Aptos Light" panose="020B0004020202020204" pitchFamily="34" charset="0"/>
                <a:ea typeface="DejaVu Sans Mono"/>
                <a:cs typeface="DejaVu Sans Mono"/>
              </a:rPr>
              <a:t>Give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your</a:t>
            </a:r>
            <a:r>
              <a:rPr lang="nb-NO" sz="2200" dirty="0">
                <a:latin typeface="Aptos Light" panose="020B0004020202020204" pitchFamily="34" charset="0"/>
                <a:ea typeface="DejaVu Sans Mono"/>
                <a:cs typeface="DejaVu Sans Mono"/>
              </a:rPr>
              <a:t> files sensible </a:t>
            </a:r>
            <a:r>
              <a:rPr lang="nb-NO" sz="2200" dirty="0" err="1">
                <a:latin typeface="Aptos Light" panose="020B0004020202020204" pitchFamily="34" charset="0"/>
                <a:ea typeface="DejaVu Sans Mono"/>
                <a:cs typeface="DejaVu Sans Mono"/>
              </a:rPr>
              <a:t>names</a:t>
            </a:r>
            <a:r>
              <a:rPr lang="nb-NO" sz="2200" dirty="0">
                <a:latin typeface="Aptos Light" panose="020B0004020202020204" pitchFamily="34" charset="0"/>
                <a:ea typeface="DejaVu Sans Mono"/>
                <a:cs typeface="DejaVu Sans Mono"/>
              </a:rPr>
              <a:t> so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know</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which</a:t>
            </a:r>
            <a:r>
              <a:rPr lang="nb-NO" sz="2200" dirty="0">
                <a:latin typeface="Aptos Light" panose="020B0004020202020204" pitchFamily="34" charset="0"/>
                <a:ea typeface="DejaVu Sans Mono"/>
                <a:cs typeface="DejaVu Sans Mono"/>
              </a:rPr>
              <a:t> file is </a:t>
            </a:r>
            <a:r>
              <a:rPr lang="nb-NO" sz="2200" dirty="0" err="1">
                <a:latin typeface="Aptos Light" panose="020B0004020202020204" pitchFamily="34" charset="0"/>
                <a:ea typeface="DejaVu Sans Mono"/>
                <a:cs typeface="DejaVu Sans Mono"/>
              </a:rPr>
              <a:t>which</a:t>
            </a:r>
            <a:endParaRPr lang="nb-NO" sz="2200" dirty="0">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defRPr/>
            </a:pP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need</a:t>
            </a:r>
            <a:r>
              <a:rPr lang="nb-NO" sz="2200" dirty="0">
                <a:latin typeface="Aptos Light" panose="020B0004020202020204" pitchFamily="34" charset="0"/>
                <a:ea typeface="DejaVu Sans Mono"/>
                <a:cs typeface="DejaVu Sans Mono"/>
              </a:rPr>
              <a:t> to </a:t>
            </a:r>
            <a:r>
              <a:rPr lang="nb-NO" sz="2200" dirty="0" err="1">
                <a:latin typeface="Aptos Light" panose="020B0004020202020204" pitchFamily="34" charset="0"/>
                <a:ea typeface="DejaVu Sans Mono"/>
                <a:cs typeface="DejaVu Sans Mono"/>
              </a:rPr>
              <a:t>get</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mature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hsa</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sequences</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only</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can</a:t>
            </a:r>
            <a:r>
              <a:rPr lang="nb-NO" sz="2200" dirty="0">
                <a:latin typeface="Aptos Light" panose="020B0004020202020204" pitchFamily="34" charset="0"/>
                <a:ea typeface="DejaVu Sans Mono"/>
                <a:cs typeface="DejaVu Sans Mono"/>
              </a:rPr>
              <a:t> do </a:t>
            </a:r>
            <a:r>
              <a:rPr lang="nb-NO" sz="2200" dirty="0" err="1">
                <a:latin typeface="Aptos Light" panose="020B0004020202020204" pitchFamily="34" charset="0"/>
                <a:ea typeface="DejaVu Sans Mono"/>
                <a:cs typeface="DejaVu Sans Mono"/>
              </a:rPr>
              <a:t>this</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using</a:t>
            </a:r>
            <a:r>
              <a:rPr lang="nb-NO" sz="2200" dirty="0">
                <a:latin typeface="Aptos Light" panose="020B0004020202020204" pitchFamily="34" charset="0"/>
                <a:ea typeface="DejaVu Sans Mono"/>
                <a:cs typeface="DejaVu Sans Mono"/>
              </a:rPr>
              <a:t> </a:t>
            </a:r>
            <a:r>
              <a:rPr lang="nb-NO" sz="2000" dirty="0">
                <a:solidFill>
                  <a:srgbClr val="7030A0"/>
                </a:solidFill>
                <a:latin typeface="Aptos Mono" panose="020B0009020202020204" pitchFamily="49" charset="0"/>
                <a:ea typeface="DejaVu Sans Mono"/>
                <a:cs typeface="DejaVu Sans Mono"/>
              </a:rPr>
              <a:t>grep</a:t>
            </a:r>
            <a:endParaRPr lang="nb-NO" sz="2000" u="none" strike="noStrike" cap="none" spc="0" dirty="0">
              <a:solidFill>
                <a:srgbClr val="7030A0"/>
              </a:solidFill>
              <a:latin typeface="Aptos Mono" panose="020B0009020202020204" pitchFamily="49" charset="0"/>
              <a:ea typeface="DejaVu Sans Mono"/>
              <a:cs typeface="DejaVu Sans Mono"/>
            </a:endParaRPr>
          </a:p>
          <a:p>
            <a:pPr>
              <a:defRPr/>
            </a:pPr>
            <a:endParaRPr lang="nb-NO" sz="2200" u="none" strike="noStrike" cap="none" spc="0" dirty="0">
              <a:solidFill>
                <a:schemeClr val="tx1"/>
              </a:solidFill>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defRPr/>
            </a:pPr>
            <a:r>
              <a:rPr lang="nb-NO" sz="2200" u="none" strike="noStrike" cap="none" spc="0" dirty="0">
                <a:solidFill>
                  <a:schemeClr val="tx1"/>
                </a:solidFill>
                <a:latin typeface="Aptos Light" panose="020B0004020202020204" pitchFamily="34" charset="0"/>
                <a:ea typeface="DejaVu Sans Mono"/>
                <a:cs typeface="DejaVu Sans Mono"/>
              </a:rPr>
              <a:t>I </a:t>
            </a:r>
            <a:r>
              <a:rPr lang="nb-NO" sz="2200" u="none" strike="noStrike" cap="none" spc="0" dirty="0" err="1">
                <a:solidFill>
                  <a:schemeClr val="tx1"/>
                </a:solidFill>
                <a:latin typeface="Aptos Light" panose="020B0004020202020204" pitchFamily="34" charset="0"/>
                <a:ea typeface="DejaVu Sans Mono"/>
                <a:cs typeface="DejaVu Sans Mono"/>
              </a:rPr>
              <a:t>haven’t</a:t>
            </a:r>
            <a:r>
              <a:rPr lang="nb-NO" sz="2200" u="none" strike="noStrike" cap="none" spc="0" dirty="0">
                <a:solidFill>
                  <a:schemeClr val="tx1"/>
                </a:solidFill>
                <a:latin typeface="Aptos Light" panose="020B0004020202020204" pitchFamily="34" charset="0"/>
                <a:ea typeface="DejaVu Sans Mono"/>
                <a:cs typeface="DejaVu Sans Mono"/>
              </a:rPr>
              <a:t> </a:t>
            </a:r>
            <a:r>
              <a:rPr lang="nb-NO" sz="2200" u="none" strike="noStrike" cap="none" spc="0" dirty="0" err="1">
                <a:solidFill>
                  <a:schemeClr val="tx1"/>
                </a:solidFill>
                <a:latin typeface="Aptos Light" panose="020B0004020202020204" pitchFamily="34" charset="0"/>
                <a:ea typeface="DejaVu Sans Mono"/>
                <a:cs typeface="DejaVu Sans Mono"/>
              </a:rPr>
              <a:t>put</a:t>
            </a:r>
            <a:r>
              <a:rPr lang="nb-NO" sz="2200" u="none" strike="noStrike" cap="none" spc="0" dirty="0">
                <a:solidFill>
                  <a:schemeClr val="tx1"/>
                </a:solidFill>
                <a:latin typeface="Aptos Light" panose="020B0004020202020204" pitchFamily="34" charset="0"/>
                <a:ea typeface="DejaVu Sans Mono"/>
                <a:cs typeface="DejaVu Sans Mono"/>
              </a:rPr>
              <a:t> in </a:t>
            </a:r>
            <a:r>
              <a:rPr lang="nb-NO" sz="2200" u="none" strike="noStrike" cap="none" spc="0" dirty="0" err="1">
                <a:solidFill>
                  <a:schemeClr val="tx1"/>
                </a:solidFill>
                <a:latin typeface="Aptos Light" panose="020B0004020202020204" pitchFamily="34" charset="0"/>
                <a:ea typeface="DejaVu Sans Mono"/>
                <a:cs typeface="DejaVu Sans Mono"/>
              </a:rPr>
              <a:t>the</a:t>
            </a:r>
            <a:r>
              <a:rPr lang="nb-NO" sz="2200" u="none" strike="noStrike" cap="none" spc="0" dirty="0">
                <a:solidFill>
                  <a:schemeClr val="tx1"/>
                </a:solidFill>
                <a:latin typeface="Aptos Light" panose="020B0004020202020204" pitchFamily="34" charset="0"/>
                <a:ea typeface="DejaVu Sans Mono"/>
                <a:cs typeface="DejaVu Sans Mono"/>
              </a:rPr>
              <a:t> full file </a:t>
            </a:r>
            <a:r>
              <a:rPr lang="nb-NO" sz="2200" u="none" strike="noStrike" cap="none" spc="0" dirty="0" err="1">
                <a:solidFill>
                  <a:schemeClr val="tx1"/>
                </a:solidFill>
                <a:latin typeface="Aptos Light" panose="020B0004020202020204" pitchFamily="34" charset="0"/>
                <a:ea typeface="DejaVu Sans Mono"/>
                <a:cs typeface="DejaVu Sans Mono"/>
              </a:rPr>
              <a:t>path</a:t>
            </a:r>
            <a:r>
              <a:rPr lang="nb-NO" sz="2200" u="none" strike="noStrike" cap="none" spc="0" dirty="0">
                <a:solidFill>
                  <a:schemeClr val="tx1"/>
                </a:solidFill>
                <a:latin typeface="Aptos Light" panose="020B0004020202020204" pitchFamily="34" charset="0"/>
                <a:ea typeface="DejaVu Sans Mono"/>
                <a:cs typeface="DejaVu Sans Mono"/>
              </a:rPr>
              <a:t> to save </a:t>
            </a:r>
            <a:r>
              <a:rPr lang="nb-NO" sz="2200" u="none" strike="noStrike" cap="none" spc="0" dirty="0" err="1">
                <a:solidFill>
                  <a:schemeClr val="tx1"/>
                </a:solidFill>
                <a:latin typeface="Aptos Light" panose="020B0004020202020204" pitchFamily="34" charset="0"/>
                <a:ea typeface="DejaVu Sans Mono"/>
                <a:cs typeface="DejaVu Sans Mono"/>
              </a:rPr>
              <a:t>space</a:t>
            </a:r>
            <a:endParaRPr lang="nb-NO" sz="2200" u="none" strike="noStrike" cap="none" spc="0" dirty="0">
              <a:solidFill>
                <a:schemeClr val="tx1"/>
              </a:solidFill>
              <a:latin typeface="Aptos Light" panose="020B0004020202020204" pitchFamily="34" charset="0"/>
              <a:cs typeface="DejaVu Sans Mono"/>
            </a:endParaRPr>
          </a:p>
          <a:p>
            <a:pPr>
              <a:defRPr/>
            </a:pPr>
            <a:r>
              <a:rPr lang="nb-NO" sz="2000" u="none" strike="noStrike" cap="none" spc="0" dirty="0">
                <a:solidFill>
                  <a:srgbClr val="0070C0"/>
                </a:solidFill>
                <a:latin typeface="Aptos Mono" panose="020B0009020202020204" pitchFamily="49" charset="0"/>
                <a:ea typeface="DejaVu Sans Mono"/>
                <a:cs typeface="DejaVu Sans Mono"/>
              </a:rPr>
              <a:t>grep -A 1 </a:t>
            </a:r>
            <a:r>
              <a:rPr lang="nb-NO" sz="2000" u="none" strike="noStrike" cap="none" spc="0" dirty="0" err="1">
                <a:solidFill>
                  <a:srgbClr val="0070C0"/>
                </a:solidFill>
                <a:latin typeface="Aptos Mono" panose="020B0009020202020204" pitchFamily="49" charset="0"/>
                <a:ea typeface="DejaVu Sans Mono"/>
                <a:cs typeface="DejaVu Sans Mono"/>
              </a:rPr>
              <a:t>hsa</a:t>
            </a:r>
            <a:r>
              <a:rPr lang="nb-NO" sz="2000" u="none" strike="noStrike" cap="none" spc="0" dirty="0">
                <a:solidFill>
                  <a:srgbClr val="0070C0"/>
                </a:solidFill>
                <a:latin typeface="Aptos Mono" panose="020B0009020202020204" pitchFamily="49" charset="0"/>
                <a:ea typeface="DejaVu Sans Mono"/>
                <a:cs typeface="DejaVu Sans Mono"/>
              </a:rPr>
              <a:t> </a:t>
            </a:r>
            <a:r>
              <a:rPr lang="nb-NO" sz="2000" u="none" strike="noStrike" cap="none" spc="0" dirty="0" err="1">
                <a:solidFill>
                  <a:srgbClr val="0070C0"/>
                </a:solidFill>
                <a:latin typeface="Aptos Mono" panose="020B0009020202020204" pitchFamily="49" charset="0"/>
                <a:ea typeface="DejaVu Sans Mono"/>
                <a:cs typeface="DejaVu Sans Mono"/>
              </a:rPr>
              <a:t>mature.fa</a:t>
            </a:r>
            <a:r>
              <a:rPr lang="nb-NO" sz="2000" u="none" strike="noStrike" cap="none" spc="0" dirty="0">
                <a:solidFill>
                  <a:srgbClr val="0070C0"/>
                </a:solidFill>
                <a:latin typeface="Aptos Mono" panose="020B0009020202020204" pitchFamily="49" charset="0"/>
                <a:ea typeface="DejaVu Sans Mono"/>
                <a:cs typeface="DejaVu Sans Mono"/>
              </a:rPr>
              <a:t> | grep -v "^--" &gt; hsa_mature_v21.fa</a:t>
            </a:r>
          </a:p>
          <a:p>
            <a:pPr algn="l">
              <a:defRPr/>
            </a:pPr>
            <a:r>
              <a:rPr lang="nb-NO" sz="2000" u="none" strike="noStrike" cap="none" spc="0" dirty="0">
                <a:solidFill>
                  <a:srgbClr val="0070C0"/>
                </a:solidFill>
                <a:latin typeface="Aptos Mono" panose="020B0009020202020204" pitchFamily="49" charset="0"/>
                <a:ea typeface="DejaVu Sans Mono"/>
                <a:cs typeface="DejaVu Sans Mono"/>
              </a:rPr>
              <a:t>grep -A 1 </a:t>
            </a:r>
            <a:r>
              <a:rPr lang="nb-NO" sz="2000" u="none" strike="noStrike" cap="none" spc="0" dirty="0" err="1">
                <a:solidFill>
                  <a:srgbClr val="0070C0"/>
                </a:solidFill>
                <a:latin typeface="Aptos Mono" panose="020B0009020202020204" pitchFamily="49" charset="0"/>
                <a:ea typeface="DejaVu Sans Mono"/>
                <a:cs typeface="DejaVu Sans Mono"/>
              </a:rPr>
              <a:t>hsa</a:t>
            </a:r>
            <a:r>
              <a:rPr lang="nb-NO" sz="2000" u="none" strike="noStrike" cap="none" spc="0" dirty="0">
                <a:solidFill>
                  <a:srgbClr val="0070C0"/>
                </a:solidFill>
                <a:latin typeface="Aptos Mono" panose="020B0009020202020204" pitchFamily="49" charset="0"/>
                <a:ea typeface="DejaVu Sans Mono"/>
                <a:cs typeface="DejaVu Sans Mono"/>
              </a:rPr>
              <a:t> </a:t>
            </a:r>
            <a:r>
              <a:rPr lang="nb-NO" sz="2000" u="none" strike="noStrike" cap="none" spc="0" dirty="0" err="1">
                <a:solidFill>
                  <a:srgbClr val="0070C0"/>
                </a:solidFill>
                <a:latin typeface="Aptos Mono" panose="020B0009020202020204" pitchFamily="49" charset="0"/>
                <a:ea typeface="DejaVu Sans Mono"/>
                <a:cs typeface="DejaVu Sans Mono"/>
              </a:rPr>
              <a:t>mature.fa</a:t>
            </a:r>
            <a:r>
              <a:rPr lang="nb-NO" sz="2000" u="none" strike="noStrike" cap="none" spc="0" dirty="0">
                <a:solidFill>
                  <a:srgbClr val="0070C0"/>
                </a:solidFill>
                <a:latin typeface="Aptos Mono" panose="020B0009020202020204" pitchFamily="49" charset="0"/>
                <a:ea typeface="DejaVu Sans Mono"/>
                <a:cs typeface="DejaVu Sans Mono"/>
              </a:rPr>
              <a:t> | grep -v "^--" &gt; hsa_mature_v22.fa</a:t>
            </a:r>
            <a:endParaRPr lang="nb-NO" sz="2000" dirty="0">
              <a:solidFill>
                <a:srgbClr val="0070C0"/>
              </a:solidFill>
              <a:latin typeface="Aptos Mono" panose="020B0009020202020204" pitchFamily="49" charset="0"/>
              <a:cs typeface="DejaVu Sans Mono"/>
            </a:endParaRPr>
          </a:p>
          <a:p>
            <a:pPr algn="l">
              <a:defRPr/>
            </a:pPr>
            <a:endParaRPr lang="en-NO" sz="2200" u="none" strike="noStrike" cap="none" spc="0" dirty="0">
              <a:solidFill>
                <a:schemeClr val="tx1"/>
              </a:solidFill>
              <a:latin typeface="DejaVu Sans Mono"/>
              <a:cs typeface="DejaVu Sans Mono"/>
            </a:endParaRPr>
          </a:p>
        </p:txBody>
      </p:sp>
    </p:spTree>
    <p:extLst>
      <p:ext uri="{BB962C8B-B14F-4D97-AF65-F5344CB8AC3E}">
        <p14:creationId xmlns:p14="http://schemas.microsoft.com/office/powerpoint/2010/main" val="428600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6E9-E882-BE78-EC2A-83E5B9BEB319}"/>
              </a:ext>
            </a:extLst>
          </p:cNvPr>
          <p:cNvSpPr>
            <a:spLocks noGrp="1"/>
          </p:cNvSpPr>
          <p:nvPr>
            <p:ph type="title"/>
          </p:nvPr>
        </p:nvSpPr>
        <p:spPr/>
        <p:txBody>
          <a:bodyPr/>
          <a:lstStyle/>
          <a:p>
            <a:r>
              <a:rPr lang="en-NO" dirty="0"/>
              <a:t>Day 5</a:t>
            </a:r>
          </a:p>
        </p:txBody>
      </p:sp>
      <p:sp>
        <p:nvSpPr>
          <p:cNvPr id="3" name="Text Placeholder 2">
            <a:extLst>
              <a:ext uri="{FF2B5EF4-FFF2-40B4-BE49-F238E27FC236}">
                <a16:creationId xmlns:a16="http://schemas.microsoft.com/office/drawing/2014/main" id="{970EDAAF-67FA-F857-2C31-6D3E5EE0C0B1}"/>
              </a:ext>
            </a:extLst>
          </p:cNvPr>
          <p:cNvSpPr>
            <a:spLocks noGrp="1"/>
          </p:cNvSpPr>
          <p:nvPr>
            <p:ph type="body" idx="1"/>
          </p:nvPr>
        </p:nvSpPr>
        <p:spPr/>
        <p:txBody>
          <a:bodyPr/>
          <a:lstStyle/>
          <a:p>
            <a:endParaRPr lang="en-NO"/>
          </a:p>
        </p:txBody>
      </p:sp>
    </p:spTree>
    <p:extLst>
      <p:ext uri="{BB962C8B-B14F-4D97-AF65-F5344CB8AC3E}">
        <p14:creationId xmlns:p14="http://schemas.microsoft.com/office/powerpoint/2010/main" val="2445314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83639400">
            <a:extLst>
              <a:ext uri="{FF2B5EF4-FFF2-40B4-BE49-F238E27FC236}">
                <a16:creationId xmlns:a16="http://schemas.microsoft.com/office/drawing/2014/main" id="{6918A0A3-023C-A82F-F59C-E891A5EA1209}"/>
              </a:ext>
            </a:extLst>
          </p:cNvPr>
          <p:cNvSpPr txBox="1"/>
          <p:nvPr/>
        </p:nvSpPr>
        <p:spPr bwMode="auto">
          <a:xfrm>
            <a:off x="143219" y="333066"/>
            <a:ext cx="7171982" cy="2502673"/>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dirty="0">
                <a:latin typeface="Aptos Light" panose="020B0004020202020204" pitchFamily="34" charset="0"/>
                <a:ea typeface="DejaVu Sans Mono"/>
                <a:cs typeface="DejaVu Sans Mono"/>
              </a:rPr>
              <a:t>Human </a:t>
            </a:r>
            <a:r>
              <a:rPr lang="nb-NO" sz="2200" dirty="0" err="1">
                <a:latin typeface="Aptos Light" panose="020B0004020202020204" pitchFamily="34" charset="0"/>
                <a:ea typeface="DejaVu Sans Mono"/>
                <a:cs typeface="DejaVu Sans Mono"/>
              </a:rPr>
              <a:t>miRNAs</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seem</a:t>
            </a:r>
            <a:r>
              <a:rPr lang="nb-NO" sz="2200" dirty="0">
                <a:latin typeface="Aptos Light" panose="020B0004020202020204" pitchFamily="34" charset="0"/>
                <a:ea typeface="DejaVu Sans Mono"/>
                <a:cs typeface="DejaVu Sans Mono"/>
              </a:rPr>
              <a:t> to be </a:t>
            </a:r>
            <a:r>
              <a:rPr lang="nb-NO" sz="2200" dirty="0" err="1">
                <a:latin typeface="Aptos Light" panose="020B0004020202020204" pitchFamily="34" charset="0"/>
                <a:ea typeface="DejaVu Sans Mono"/>
                <a:cs typeface="DejaVu Sans Mono"/>
              </a:rPr>
              <a:t>shorter</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than</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mouse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miRNAs</a:t>
            </a:r>
            <a:endParaRPr lang="nb-NO" sz="2200" dirty="0">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defRPr/>
            </a:pPr>
            <a:r>
              <a:rPr lang="nb-NO" sz="2200" dirty="0" err="1">
                <a:latin typeface="Aptos Light" panose="020B0004020202020204" pitchFamily="34" charset="0"/>
                <a:ea typeface="DejaVu Sans Mono"/>
                <a:cs typeface="DejaVu Sans Mono"/>
              </a:rPr>
              <a:t>But</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we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saw</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that</a:t>
            </a:r>
            <a:r>
              <a:rPr lang="nb-NO" sz="2200" dirty="0">
                <a:latin typeface="Aptos Light" panose="020B0004020202020204" pitchFamily="34" charset="0"/>
                <a:ea typeface="DejaVu Sans Mono"/>
                <a:cs typeface="DejaVu Sans Mono"/>
              </a:rPr>
              <a:t> it is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seed region </a:t>
            </a:r>
            <a:r>
              <a:rPr lang="nb-NO" sz="2200" dirty="0" err="1">
                <a:latin typeface="Aptos Light" panose="020B0004020202020204" pitchFamily="34" charset="0"/>
                <a:ea typeface="DejaVu Sans Mono"/>
                <a:cs typeface="DejaVu Sans Mono"/>
              </a:rPr>
              <a:t>that</a:t>
            </a:r>
            <a:r>
              <a:rPr lang="nb-NO" sz="2200" dirty="0">
                <a:latin typeface="Aptos Light" panose="020B0004020202020204" pitchFamily="34" charset="0"/>
                <a:ea typeface="DejaVu Sans Mono"/>
                <a:cs typeface="DejaVu Sans Mono"/>
              </a:rPr>
              <a:t> is most </a:t>
            </a:r>
            <a:r>
              <a:rPr lang="nb-NO" sz="2200" dirty="0" err="1">
                <a:latin typeface="Aptos Light" panose="020B0004020202020204" pitchFamily="34" charset="0"/>
                <a:ea typeface="DejaVu Sans Mono"/>
                <a:cs typeface="DejaVu Sans Mono"/>
              </a:rPr>
              <a:t>important</a:t>
            </a:r>
            <a:r>
              <a:rPr lang="nb-NO" sz="2200" dirty="0">
                <a:latin typeface="Aptos Light" panose="020B0004020202020204" pitchFamily="34" charset="0"/>
                <a:ea typeface="DejaVu Sans Mono"/>
                <a:cs typeface="DejaVu Sans Mono"/>
              </a:rPr>
              <a:t> for </a:t>
            </a:r>
            <a:r>
              <a:rPr lang="nb-NO" sz="2200" dirty="0" err="1">
                <a:latin typeface="Aptos Light" panose="020B0004020202020204" pitchFamily="34" charset="0"/>
                <a:ea typeface="DejaVu Sans Mono"/>
                <a:cs typeface="DejaVu Sans Mono"/>
              </a:rPr>
              <a:t>how</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miRNA</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chooses</a:t>
            </a:r>
            <a:r>
              <a:rPr lang="nb-NO" sz="2200" dirty="0">
                <a:latin typeface="Aptos Light" panose="020B0004020202020204" pitchFamily="34" charset="0"/>
                <a:ea typeface="DejaVu Sans Mono"/>
                <a:cs typeface="DejaVu Sans Mono"/>
              </a:rPr>
              <a:t> a target</a:t>
            </a:r>
          </a:p>
          <a:p>
            <a:pPr>
              <a:defRPr/>
            </a:pPr>
            <a:endParaRPr lang="nb-NO" sz="2200" dirty="0">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defRPr/>
            </a:pPr>
            <a:r>
              <a:rPr lang="nb-NO" sz="2200" dirty="0">
                <a:latin typeface="Aptos Light" panose="020B0004020202020204" pitchFamily="34" charset="0"/>
                <a:ea typeface="DejaVu Sans Mono"/>
                <a:cs typeface="DejaVu Sans Mono"/>
              </a:rPr>
              <a:t>On </a:t>
            </a:r>
            <a:r>
              <a:rPr lang="nb-NO" sz="2200" dirty="0" err="1">
                <a:latin typeface="Aptos Light" panose="020B0004020202020204" pitchFamily="34" charset="0"/>
                <a:ea typeface="DejaVu Sans Mono"/>
                <a:cs typeface="DejaVu Sans Mono"/>
              </a:rPr>
              <a:t>day</a:t>
            </a:r>
            <a:r>
              <a:rPr lang="nb-NO" sz="2200" dirty="0">
                <a:latin typeface="Aptos Light" panose="020B0004020202020204" pitchFamily="34" charset="0"/>
                <a:ea typeface="DejaVu Sans Mono"/>
                <a:cs typeface="DejaVu Sans Mono"/>
              </a:rPr>
              <a:t> 1, </a:t>
            </a:r>
            <a:r>
              <a:rPr lang="nb-NO" sz="2200" dirty="0" err="1">
                <a:latin typeface="Aptos Light" panose="020B0004020202020204" pitchFamily="34" charset="0"/>
                <a:ea typeface="DejaVu Sans Mono"/>
                <a:cs typeface="DejaVu Sans Mono"/>
              </a:rPr>
              <a:t>when</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generated</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logoplot,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also</a:t>
            </a:r>
            <a:r>
              <a:rPr lang="nb-NO" sz="2200" dirty="0">
                <a:latin typeface="Aptos Light" panose="020B0004020202020204" pitchFamily="34" charset="0"/>
                <a:ea typeface="DejaVu Sans Mono"/>
                <a:cs typeface="DejaVu Sans Mono"/>
              </a:rPr>
              <a:t> </a:t>
            </a:r>
            <a:endParaRPr lang="nb-NO" sz="2000" u="none" strike="noStrike" cap="none" spc="0" dirty="0">
              <a:solidFill>
                <a:srgbClr val="7030A0"/>
              </a:solidFill>
              <a:latin typeface="Aptos Mono" panose="020B0009020202020204" pitchFamily="49" charset="0"/>
              <a:ea typeface="DejaVu Sans Mono"/>
              <a:cs typeface="DejaVu Sans Mono"/>
            </a:endParaRPr>
          </a:p>
        </p:txBody>
      </p:sp>
      <p:grpSp>
        <p:nvGrpSpPr>
          <p:cNvPr id="3" name="Group 2">
            <a:extLst>
              <a:ext uri="{FF2B5EF4-FFF2-40B4-BE49-F238E27FC236}">
                <a16:creationId xmlns:a16="http://schemas.microsoft.com/office/drawing/2014/main" id="{8CBD49E7-A734-3AA7-8938-5AAEE26E4507}"/>
              </a:ext>
            </a:extLst>
          </p:cNvPr>
          <p:cNvGrpSpPr/>
          <p:nvPr/>
        </p:nvGrpSpPr>
        <p:grpSpPr>
          <a:xfrm>
            <a:off x="7435533" y="312357"/>
            <a:ext cx="4538411" cy="1883833"/>
            <a:chOff x="1843339" y="2053168"/>
            <a:chExt cx="4538411" cy="1883833"/>
          </a:xfrm>
          <a:effectLst/>
        </p:grpSpPr>
        <p:sp>
          <p:nvSpPr>
            <p:cNvPr id="4" name="Rectangle 3">
              <a:extLst>
                <a:ext uri="{FF2B5EF4-FFF2-40B4-BE49-F238E27FC236}">
                  <a16:creationId xmlns:a16="http://schemas.microsoft.com/office/drawing/2014/main" id="{82449AB3-06EE-491D-6C02-D8AF86E4BF7E}"/>
                </a:ext>
              </a:extLst>
            </p:cNvPr>
            <p:cNvSpPr/>
            <p:nvPr/>
          </p:nvSpPr>
          <p:spPr>
            <a:xfrm>
              <a:off x="1843339" y="2053168"/>
              <a:ext cx="4538411" cy="1883833"/>
            </a:xfrm>
            <a:prstGeom prst="rect">
              <a:avLst/>
            </a:prstGeom>
            <a:solidFill>
              <a:schemeClr val="bg1"/>
            </a:solidFill>
            <a:ln>
              <a:solidFill>
                <a:schemeClr val="bg1">
                  <a:lumMod val="9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2A3654-E202-5055-DE22-F0FFF87B12A1}"/>
                </a:ext>
              </a:extLst>
            </p:cNvPr>
            <p:cNvGrpSpPr/>
            <p:nvPr/>
          </p:nvGrpSpPr>
          <p:grpSpPr>
            <a:xfrm>
              <a:off x="4381500" y="3154352"/>
              <a:ext cx="463550" cy="111533"/>
              <a:chOff x="4381500" y="3154352"/>
              <a:chExt cx="463550" cy="111533"/>
            </a:xfrm>
          </p:grpSpPr>
          <p:cxnSp>
            <p:nvCxnSpPr>
              <p:cNvPr id="21" name="Straight Connector 20">
                <a:extLst>
                  <a:ext uri="{FF2B5EF4-FFF2-40B4-BE49-F238E27FC236}">
                    <a16:creationId xmlns:a16="http://schemas.microsoft.com/office/drawing/2014/main" id="{4A70BD06-48D0-7183-0AA8-BF376C1DEB3D}"/>
                  </a:ext>
                </a:extLst>
              </p:cNvPr>
              <p:cNvCxnSpPr/>
              <p:nvPr/>
            </p:nvCxnSpPr>
            <p:spPr>
              <a:xfrm>
                <a:off x="484505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2DFBD32-6BBF-DE5D-35F6-B2D44A4A1F8B}"/>
                  </a:ext>
                </a:extLst>
              </p:cNvPr>
              <p:cNvCxnSpPr/>
              <p:nvPr/>
            </p:nvCxnSpPr>
            <p:spPr>
              <a:xfrm>
                <a:off x="47783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A469291-1BF8-ECEA-527C-4AF4C8448FFE}"/>
                  </a:ext>
                </a:extLst>
              </p:cNvPr>
              <p:cNvCxnSpPr/>
              <p:nvPr/>
            </p:nvCxnSpPr>
            <p:spPr>
              <a:xfrm>
                <a:off x="47148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0F1CBE3-DEE1-3442-D9C1-53E7317609FB}"/>
                  </a:ext>
                </a:extLst>
              </p:cNvPr>
              <p:cNvCxnSpPr/>
              <p:nvPr/>
            </p:nvCxnSpPr>
            <p:spPr>
              <a:xfrm>
                <a:off x="464820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E995FCD-39F4-3459-8AC4-7158653BD7EA}"/>
                  </a:ext>
                </a:extLst>
              </p:cNvPr>
              <p:cNvCxnSpPr/>
              <p:nvPr/>
            </p:nvCxnSpPr>
            <p:spPr>
              <a:xfrm>
                <a:off x="457835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923223-E3E8-EFE0-B54F-3F12CBED1920}"/>
                  </a:ext>
                </a:extLst>
              </p:cNvPr>
              <p:cNvCxnSpPr/>
              <p:nvPr/>
            </p:nvCxnSpPr>
            <p:spPr>
              <a:xfrm>
                <a:off x="45116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31D06BF-B4CB-E976-2EB5-7D13A6DD975E}"/>
                  </a:ext>
                </a:extLst>
              </p:cNvPr>
              <p:cNvCxnSpPr/>
              <p:nvPr/>
            </p:nvCxnSpPr>
            <p:spPr>
              <a:xfrm>
                <a:off x="4448175"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C7E75B0-9A17-1F34-7A04-59468F676DE7}"/>
                  </a:ext>
                </a:extLst>
              </p:cNvPr>
              <p:cNvCxnSpPr/>
              <p:nvPr/>
            </p:nvCxnSpPr>
            <p:spPr>
              <a:xfrm>
                <a:off x="4381500" y="3154352"/>
                <a:ext cx="0" cy="111533"/>
              </a:xfrm>
              <a:prstGeom prst="line">
                <a:avLst/>
              </a:prstGeom>
              <a:ln w="34925">
                <a:solidFill>
                  <a:srgbClr val="FF6600"/>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cxnSp>
          <p:nvCxnSpPr>
            <p:cNvPr id="6" name="Straight Connector 5">
              <a:extLst>
                <a:ext uri="{FF2B5EF4-FFF2-40B4-BE49-F238E27FC236}">
                  <a16:creationId xmlns:a16="http://schemas.microsoft.com/office/drawing/2014/main" id="{3AAC9EA4-7BCD-0A32-3454-2B101F09E797}"/>
                </a:ext>
              </a:extLst>
            </p:cNvPr>
            <p:cNvCxnSpPr/>
            <p:nvPr/>
          </p:nvCxnSpPr>
          <p:spPr>
            <a:xfrm>
              <a:off x="2298014" y="3150930"/>
              <a:ext cx="2845486" cy="0"/>
            </a:xfrm>
            <a:prstGeom prst="line">
              <a:avLst/>
            </a:prstGeom>
            <a:ln w="444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D405C35B-A908-1BFA-AE61-AF83C34B8FD4}"/>
                </a:ext>
              </a:extLst>
            </p:cNvPr>
            <p:cNvSpPr/>
            <p:nvPr/>
          </p:nvSpPr>
          <p:spPr>
            <a:xfrm>
              <a:off x="2298014" y="2747163"/>
              <a:ext cx="851515" cy="400110"/>
            </a:xfrm>
            <a:prstGeom prst="rect">
              <a:avLst/>
            </a:prstGeom>
          </p:spPr>
          <p:txBody>
            <a:bodyPr wrap="none">
              <a:spAutoFit/>
            </a:bodyPr>
            <a:lstStyle/>
            <a:p>
              <a:r>
                <a:rPr lang="en-US" sz="2000" dirty="0">
                  <a:solidFill>
                    <a:schemeClr val="bg1">
                      <a:lumMod val="50000"/>
                    </a:schemeClr>
                  </a:solidFill>
                </a:rPr>
                <a:t>mRNA</a:t>
              </a:r>
            </a:p>
          </p:txBody>
        </p:sp>
        <p:sp>
          <p:nvSpPr>
            <p:cNvPr id="8" name="Rectangle 7">
              <a:extLst>
                <a:ext uri="{FF2B5EF4-FFF2-40B4-BE49-F238E27FC236}">
                  <a16:creationId xmlns:a16="http://schemas.microsoft.com/office/drawing/2014/main" id="{66CC5790-4560-00E6-306C-F4328D46912D}"/>
                </a:ext>
              </a:extLst>
            </p:cNvPr>
            <p:cNvSpPr/>
            <p:nvPr/>
          </p:nvSpPr>
          <p:spPr>
            <a:xfrm>
              <a:off x="1943708" y="2785020"/>
              <a:ext cx="359256" cy="369332"/>
            </a:xfrm>
            <a:prstGeom prst="rect">
              <a:avLst/>
            </a:prstGeom>
          </p:spPr>
          <p:txBody>
            <a:bodyPr wrap="none">
              <a:spAutoFit/>
            </a:bodyPr>
            <a:lstStyle/>
            <a:p>
              <a:r>
                <a:rPr lang="en-US" dirty="0">
                  <a:solidFill>
                    <a:srgbClr val="7F7F7F"/>
                  </a:solidFill>
                </a:rPr>
                <a:t>5’</a:t>
              </a:r>
            </a:p>
          </p:txBody>
        </p:sp>
        <p:sp>
          <p:nvSpPr>
            <p:cNvPr id="9" name="Rectangle 8">
              <a:extLst>
                <a:ext uri="{FF2B5EF4-FFF2-40B4-BE49-F238E27FC236}">
                  <a16:creationId xmlns:a16="http://schemas.microsoft.com/office/drawing/2014/main" id="{D8FFAC0E-765D-7931-666A-A77390300D8B}"/>
                </a:ext>
              </a:extLst>
            </p:cNvPr>
            <p:cNvSpPr/>
            <p:nvPr/>
          </p:nvSpPr>
          <p:spPr>
            <a:xfrm>
              <a:off x="4963872" y="2780509"/>
              <a:ext cx="359256" cy="369332"/>
            </a:xfrm>
            <a:prstGeom prst="rect">
              <a:avLst/>
            </a:prstGeom>
          </p:spPr>
          <p:txBody>
            <a:bodyPr wrap="none">
              <a:spAutoFit/>
            </a:bodyPr>
            <a:lstStyle/>
            <a:p>
              <a:r>
                <a:rPr lang="en-US" dirty="0">
                  <a:solidFill>
                    <a:srgbClr val="7F7F7F"/>
                  </a:solidFill>
                </a:rPr>
                <a:t>3’</a:t>
              </a:r>
            </a:p>
          </p:txBody>
        </p:sp>
        <p:sp>
          <p:nvSpPr>
            <p:cNvPr id="10" name="Rectangle 9">
              <a:extLst>
                <a:ext uri="{FF2B5EF4-FFF2-40B4-BE49-F238E27FC236}">
                  <a16:creationId xmlns:a16="http://schemas.microsoft.com/office/drawing/2014/main" id="{D7542D6B-ABDA-5A1C-54A0-366BB8416618}"/>
                </a:ext>
              </a:extLst>
            </p:cNvPr>
            <p:cNvSpPr/>
            <p:nvPr/>
          </p:nvSpPr>
          <p:spPr>
            <a:xfrm>
              <a:off x="2311392" y="3159746"/>
              <a:ext cx="829937" cy="369332"/>
            </a:xfrm>
            <a:prstGeom prst="rect">
              <a:avLst/>
            </a:prstGeom>
          </p:spPr>
          <p:txBody>
            <a:bodyPr wrap="none">
              <a:spAutoFit/>
            </a:bodyPr>
            <a:lstStyle/>
            <a:p>
              <a:r>
                <a:rPr lang="en-US" dirty="0">
                  <a:solidFill>
                    <a:schemeClr val="tx2">
                      <a:lumMod val="75000"/>
                    </a:schemeClr>
                  </a:solidFill>
                </a:rPr>
                <a:t>miRNA</a:t>
              </a:r>
            </a:p>
          </p:txBody>
        </p:sp>
        <p:sp>
          <p:nvSpPr>
            <p:cNvPr id="11" name="Rectangle 10">
              <a:extLst>
                <a:ext uri="{FF2B5EF4-FFF2-40B4-BE49-F238E27FC236}">
                  <a16:creationId xmlns:a16="http://schemas.microsoft.com/office/drawing/2014/main" id="{A82FBB8B-E67E-37C8-9231-EA68F353D405}"/>
                </a:ext>
              </a:extLst>
            </p:cNvPr>
            <p:cNvSpPr/>
            <p:nvPr/>
          </p:nvSpPr>
          <p:spPr>
            <a:xfrm>
              <a:off x="4800443" y="3203250"/>
              <a:ext cx="359256" cy="369332"/>
            </a:xfrm>
            <a:prstGeom prst="rect">
              <a:avLst/>
            </a:prstGeom>
          </p:spPr>
          <p:txBody>
            <a:bodyPr wrap="none">
              <a:spAutoFit/>
            </a:bodyPr>
            <a:lstStyle/>
            <a:p>
              <a:r>
                <a:rPr lang="en-US" dirty="0">
                  <a:solidFill>
                    <a:srgbClr val="17375E"/>
                  </a:solidFill>
                </a:rPr>
                <a:t>5’</a:t>
              </a:r>
            </a:p>
          </p:txBody>
        </p:sp>
        <p:sp>
          <p:nvSpPr>
            <p:cNvPr id="12" name="Rectangle 11">
              <a:extLst>
                <a:ext uri="{FF2B5EF4-FFF2-40B4-BE49-F238E27FC236}">
                  <a16:creationId xmlns:a16="http://schemas.microsoft.com/office/drawing/2014/main" id="{F130EF71-1777-9E6F-CAE5-8CB45EC0479A}"/>
                </a:ext>
              </a:extLst>
            </p:cNvPr>
            <p:cNvSpPr/>
            <p:nvPr/>
          </p:nvSpPr>
          <p:spPr>
            <a:xfrm>
              <a:off x="3619096" y="3203250"/>
              <a:ext cx="359256" cy="369332"/>
            </a:xfrm>
            <a:prstGeom prst="rect">
              <a:avLst/>
            </a:prstGeom>
          </p:spPr>
          <p:txBody>
            <a:bodyPr wrap="none">
              <a:spAutoFit/>
            </a:bodyPr>
            <a:lstStyle/>
            <a:p>
              <a:r>
                <a:rPr lang="en-US" dirty="0">
                  <a:solidFill>
                    <a:srgbClr val="17375E"/>
                  </a:solidFill>
                </a:rPr>
                <a:t>3’</a:t>
              </a:r>
            </a:p>
          </p:txBody>
        </p:sp>
        <p:grpSp>
          <p:nvGrpSpPr>
            <p:cNvPr id="13" name="Group 12">
              <a:extLst>
                <a:ext uri="{FF2B5EF4-FFF2-40B4-BE49-F238E27FC236}">
                  <a16:creationId xmlns:a16="http://schemas.microsoft.com/office/drawing/2014/main" id="{C9A3C6BB-C312-6F48-9682-B33040EBA005}"/>
                </a:ext>
              </a:extLst>
            </p:cNvPr>
            <p:cNvGrpSpPr/>
            <p:nvPr/>
          </p:nvGrpSpPr>
          <p:grpSpPr>
            <a:xfrm>
              <a:off x="3877633" y="3000922"/>
              <a:ext cx="1009650" cy="508000"/>
              <a:chOff x="4286250" y="3039805"/>
              <a:chExt cx="1009650" cy="508000"/>
            </a:xfrm>
          </p:grpSpPr>
          <p:cxnSp>
            <p:nvCxnSpPr>
              <p:cNvPr id="16" name="Straight Connector 15">
                <a:extLst>
                  <a:ext uri="{FF2B5EF4-FFF2-40B4-BE49-F238E27FC236}">
                    <a16:creationId xmlns:a16="http://schemas.microsoft.com/office/drawing/2014/main" id="{2DB082B2-620E-B783-86AF-3DACC60870CF}"/>
                  </a:ext>
                </a:extLst>
              </p:cNvPr>
              <p:cNvCxnSpPr/>
              <p:nvPr/>
            </p:nvCxnSpPr>
            <p:spPr>
              <a:xfrm>
                <a:off x="4751917" y="3303330"/>
                <a:ext cx="543983" cy="0"/>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Block Arc 16">
                <a:extLst>
                  <a:ext uri="{FF2B5EF4-FFF2-40B4-BE49-F238E27FC236}">
                    <a16:creationId xmlns:a16="http://schemas.microsoft.com/office/drawing/2014/main" id="{99588A10-B74F-1A39-7441-C28BB043AD87}"/>
                  </a:ext>
                </a:extLst>
              </p:cNvPr>
              <p:cNvSpPr/>
              <p:nvPr/>
            </p:nvSpPr>
            <p:spPr>
              <a:xfrm rot="10800000">
                <a:off x="4644146" y="3039805"/>
                <a:ext cx="148167" cy="508000"/>
              </a:xfrm>
              <a:prstGeom prst="blockArc">
                <a:avLst>
                  <a:gd name="adj1" fmla="val 11063410"/>
                  <a:gd name="adj2" fmla="val 21116638"/>
                  <a:gd name="adj3" fmla="val 27336"/>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E6A9A11E-6B6D-EF6B-439C-93AFF232FC5F}"/>
                  </a:ext>
                </a:extLst>
              </p:cNvPr>
              <p:cNvCxnSpPr/>
              <p:nvPr/>
            </p:nvCxnSpPr>
            <p:spPr>
              <a:xfrm>
                <a:off x="4498975" y="3291960"/>
                <a:ext cx="187325" cy="0"/>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Block Arc 18">
                <a:extLst>
                  <a:ext uri="{FF2B5EF4-FFF2-40B4-BE49-F238E27FC236}">
                    <a16:creationId xmlns:a16="http://schemas.microsoft.com/office/drawing/2014/main" id="{90285E1E-648A-D804-D8E0-26C2E3291DA6}"/>
                  </a:ext>
                </a:extLst>
              </p:cNvPr>
              <p:cNvSpPr/>
              <p:nvPr/>
            </p:nvSpPr>
            <p:spPr>
              <a:xfrm rot="10800000">
                <a:off x="4386970" y="3103712"/>
                <a:ext cx="148167" cy="338395"/>
              </a:xfrm>
              <a:prstGeom prst="blockArc">
                <a:avLst>
                  <a:gd name="adj1" fmla="val 11063410"/>
                  <a:gd name="adj2" fmla="val 142168"/>
                  <a:gd name="adj3" fmla="val 23377"/>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0" name="Straight Connector 19">
                <a:extLst>
                  <a:ext uri="{FF2B5EF4-FFF2-40B4-BE49-F238E27FC236}">
                    <a16:creationId xmlns:a16="http://schemas.microsoft.com/office/drawing/2014/main" id="{22BF5DDE-E4C9-39B9-8C74-A7E2DACB9450}"/>
                  </a:ext>
                </a:extLst>
              </p:cNvPr>
              <p:cNvCxnSpPr/>
              <p:nvPr/>
            </p:nvCxnSpPr>
            <p:spPr>
              <a:xfrm>
                <a:off x="4286250" y="3291960"/>
                <a:ext cx="134128" cy="1845"/>
              </a:xfrm>
              <a:prstGeom prst="line">
                <a:avLst/>
              </a:prstGeom>
              <a:ln w="444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4" name="Curved Connector 13">
              <a:extLst>
                <a:ext uri="{FF2B5EF4-FFF2-40B4-BE49-F238E27FC236}">
                  <a16:creationId xmlns:a16="http://schemas.microsoft.com/office/drawing/2014/main" id="{FFA0DE32-432D-A4A8-DB25-C904ED543AD4}"/>
                </a:ext>
              </a:extLst>
            </p:cNvPr>
            <p:cNvCxnSpPr/>
            <p:nvPr/>
          </p:nvCxnSpPr>
          <p:spPr>
            <a:xfrm rot="5400000">
              <a:off x="4472533" y="2592488"/>
              <a:ext cx="745035" cy="336504"/>
            </a:xfrm>
            <a:prstGeom prst="curvedConnector3">
              <a:avLst>
                <a:gd name="adj1" fmla="val 460"/>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6B54DF53-F966-4C1E-8E8A-911CB1000730}"/>
                </a:ext>
              </a:extLst>
            </p:cNvPr>
            <p:cNvSpPr/>
            <p:nvPr/>
          </p:nvSpPr>
          <p:spPr>
            <a:xfrm>
              <a:off x="4993701" y="2203556"/>
              <a:ext cx="1293856" cy="369332"/>
            </a:xfrm>
            <a:prstGeom prst="rect">
              <a:avLst/>
            </a:prstGeom>
          </p:spPr>
          <p:txBody>
            <a:bodyPr wrap="none">
              <a:spAutoFit/>
            </a:bodyPr>
            <a:lstStyle/>
            <a:p>
              <a:r>
                <a:rPr lang="en-US" dirty="0">
                  <a:solidFill>
                    <a:srgbClr val="FF6600"/>
                  </a:solidFill>
                </a:rPr>
                <a:t>seed region</a:t>
              </a:r>
            </a:p>
          </p:txBody>
        </p:sp>
      </p:grpSp>
      <p:sp>
        <p:nvSpPr>
          <p:cNvPr id="29" name="TextBox 2083639400">
            <a:extLst>
              <a:ext uri="{FF2B5EF4-FFF2-40B4-BE49-F238E27FC236}">
                <a16:creationId xmlns:a16="http://schemas.microsoft.com/office/drawing/2014/main" id="{CF89D927-7B95-A17B-AE67-2D4037511E4E}"/>
              </a:ext>
            </a:extLst>
          </p:cNvPr>
          <p:cNvSpPr txBox="1"/>
          <p:nvPr/>
        </p:nvSpPr>
        <p:spPr bwMode="auto">
          <a:xfrm>
            <a:off x="163415" y="3151548"/>
            <a:ext cx="4816209" cy="112530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dirty="0" err="1">
                <a:latin typeface="Aptos Light" panose="020B0004020202020204" pitchFamily="34" charset="0"/>
                <a:ea typeface="DejaVu Sans Mono"/>
                <a:cs typeface="DejaVu Sans Mono"/>
              </a:rPr>
              <a:t>When</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generated</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logoplot for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seed region,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also</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wrote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out</a:t>
            </a:r>
            <a:r>
              <a:rPr lang="nb-NO" sz="2200" dirty="0">
                <a:latin typeface="Aptos Light" panose="020B0004020202020204" pitchFamily="34" charset="0"/>
                <a:ea typeface="DejaVu Sans Mono"/>
                <a:cs typeface="DejaVu Sans Mono"/>
              </a:rPr>
              <a:t> a list </a:t>
            </a:r>
            <a:r>
              <a:rPr lang="nb-NO" sz="2200" dirty="0" err="1">
                <a:latin typeface="Aptos Light" panose="020B0004020202020204" pitchFamily="34" charset="0"/>
                <a:ea typeface="DejaVu Sans Mono"/>
                <a:cs typeface="DejaVu Sans Mono"/>
              </a:rPr>
              <a:t>of</a:t>
            </a:r>
            <a:r>
              <a:rPr lang="nb-NO" sz="2200" dirty="0">
                <a:latin typeface="Aptos Light" panose="020B0004020202020204" pitchFamily="34" charset="0"/>
                <a:ea typeface="DejaVu Sans Mono"/>
                <a:cs typeface="DejaVu Sans Mono"/>
              </a:rPr>
              <a:t> all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unique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sequences</a:t>
            </a:r>
            <a:endParaRPr lang="nb-NO" sz="2000" u="none" strike="noStrike" cap="none" spc="0" dirty="0">
              <a:solidFill>
                <a:srgbClr val="7030A0"/>
              </a:solidFill>
              <a:latin typeface="Aptos Mono" panose="020B0009020202020204" pitchFamily="49" charset="0"/>
              <a:ea typeface="DejaVu Sans Mono"/>
              <a:cs typeface="DejaVu Sans Mono"/>
            </a:endParaRPr>
          </a:p>
        </p:txBody>
      </p:sp>
      <p:sp>
        <p:nvSpPr>
          <p:cNvPr id="31" name="TextBox 30">
            <a:extLst>
              <a:ext uri="{FF2B5EF4-FFF2-40B4-BE49-F238E27FC236}">
                <a16:creationId xmlns:a16="http://schemas.microsoft.com/office/drawing/2014/main" id="{8706C30B-F3F9-0FE8-FDBC-BCB1232E300D}"/>
              </a:ext>
            </a:extLst>
          </p:cNvPr>
          <p:cNvSpPr txBox="1"/>
          <p:nvPr/>
        </p:nvSpPr>
        <p:spPr>
          <a:xfrm>
            <a:off x="5825168" y="3568120"/>
            <a:ext cx="6097836" cy="2677656"/>
          </a:xfrm>
          <a:prstGeom prst="rect">
            <a:avLst/>
          </a:prstGeom>
          <a:solidFill>
            <a:schemeClr val="accent5">
              <a:lumMod val="20000"/>
              <a:lumOff val="80000"/>
            </a:schemeClr>
          </a:solidFill>
        </p:spPr>
        <p:txBody>
          <a:bodyPr wrap="square">
            <a:spAutoFit/>
          </a:bodyPr>
          <a:lstStyle/>
          <a:p>
            <a:pPr>
              <a:buNone/>
            </a:pPr>
            <a:r>
              <a:rPr lang="en-GB" sz="1200" dirty="0">
                <a:effectLst/>
                <a:latin typeface="Aptos Mono" panose="020B0009020202020204" pitchFamily="49" charset="0"/>
              </a:rPr>
              <a:t>def main(</a:t>
            </a:r>
            <a:r>
              <a:rPr lang="en-GB" sz="1200" dirty="0" err="1">
                <a:effectLst/>
                <a:latin typeface="Aptos Mono" panose="020B0009020202020204" pitchFamily="49" charset="0"/>
              </a:rPr>
              <a:t>argv</a:t>
            </a:r>
            <a:r>
              <a:rPr lang="en-GB" sz="1200" dirty="0">
                <a:effectLst/>
                <a:latin typeface="Aptos Mono" panose="020B0009020202020204" pitchFamily="49" charset="0"/>
              </a:rPr>
              <a:t>=None): # IGNORE:C0111</a:t>
            </a:r>
            <a:br>
              <a:rPr lang="en-GB" sz="1200" dirty="0">
                <a:effectLst/>
                <a:latin typeface="Aptos Mono" panose="020B0009020202020204" pitchFamily="49" charset="0"/>
              </a:rPr>
            </a:br>
            <a:br>
              <a:rPr lang="en-GB" sz="1200" dirty="0">
                <a:effectLst/>
                <a:latin typeface="Aptos Mono" panose="020B0009020202020204" pitchFamily="49" charset="0"/>
              </a:rPr>
            </a:br>
            <a:r>
              <a:rPr lang="en-GB" sz="1200" dirty="0">
                <a:effectLst/>
                <a:latin typeface="Aptos Mono" panose="020B0009020202020204" pitchFamily="49" charset="0"/>
              </a:rPr>
              <a:t>    if </a:t>
            </a:r>
            <a:r>
              <a:rPr lang="en-GB" sz="1200" dirty="0" err="1">
                <a:effectLst/>
                <a:latin typeface="Aptos Mono" panose="020B0009020202020204" pitchFamily="49" charset="0"/>
              </a:rPr>
              <a:t>argv</a:t>
            </a:r>
            <a:r>
              <a:rPr lang="en-GB" sz="1200" dirty="0">
                <a:effectLst/>
                <a:latin typeface="Aptos Mono" panose="020B0009020202020204" pitchFamily="49" charset="0"/>
              </a:rPr>
              <a:t> is None:</a:t>
            </a: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argv</a:t>
            </a:r>
            <a:r>
              <a:rPr lang="en-GB" sz="1200" dirty="0">
                <a:effectLst/>
                <a:latin typeface="Aptos Mono" panose="020B0009020202020204" pitchFamily="49" charset="0"/>
              </a:rPr>
              <a:t> = </a:t>
            </a:r>
            <a:r>
              <a:rPr lang="en-GB" sz="1200" dirty="0" err="1">
                <a:effectLst/>
                <a:latin typeface="Aptos Mono" panose="020B0009020202020204" pitchFamily="49" charset="0"/>
              </a:rPr>
              <a:t>sys.argv</a:t>
            </a:r>
            <a:br>
              <a:rPr lang="en-GB" sz="1200" dirty="0">
                <a:effectLst/>
                <a:latin typeface="Aptos Mono" panose="020B0009020202020204" pitchFamily="49" charset="0"/>
              </a:rPr>
            </a:b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parseArgs</a:t>
            </a:r>
            <a:r>
              <a:rPr lang="en-GB" sz="1200" dirty="0">
                <a:effectLst/>
                <a:latin typeface="Aptos Mono" panose="020B0009020202020204" pitchFamily="49" charset="0"/>
              </a:rPr>
              <a:t>(</a:t>
            </a:r>
            <a:r>
              <a:rPr lang="en-GB" sz="1200" dirty="0" err="1">
                <a:effectLst/>
                <a:latin typeface="Aptos Mono" panose="020B0009020202020204" pitchFamily="49" charset="0"/>
              </a:rPr>
              <a:t>argv</a:t>
            </a:r>
            <a:r>
              <a:rPr lang="en-GB" sz="1200" dirty="0">
                <a:effectLst/>
                <a:latin typeface="Aptos Mono" panose="020B0009020202020204" pitchFamily="49" charset="0"/>
              </a:rPr>
              <a:t>)</a:t>
            </a:r>
            <a:br>
              <a:rPr lang="en-GB" sz="1200" dirty="0">
                <a:effectLst/>
                <a:latin typeface="Aptos Mono" panose="020B0009020202020204" pitchFamily="49" charset="0"/>
              </a:rPr>
            </a:br>
            <a:br>
              <a:rPr lang="en-GB" sz="1200" dirty="0">
                <a:effectLst/>
                <a:latin typeface="Aptos Mono" panose="020B0009020202020204" pitchFamily="49" charset="0"/>
              </a:rPr>
            </a:br>
            <a:r>
              <a:rPr lang="en-GB" sz="1200" dirty="0">
                <a:effectLst/>
                <a:latin typeface="Aptos Mono" panose="020B0009020202020204" pitchFamily="49" charset="0"/>
              </a:rPr>
              <a:t>    n = </a:t>
            </a:r>
            <a:r>
              <a:rPr lang="en-GB" sz="1200" dirty="0" err="1">
                <a:effectLst/>
                <a:latin typeface="Aptos Mono" panose="020B0009020202020204" pitchFamily="49" charset="0"/>
              </a:rPr>
              <a:t>readFastaFile</a:t>
            </a:r>
            <a:r>
              <a:rPr lang="en-GB" sz="1200" dirty="0">
                <a:effectLst/>
                <a:latin typeface="Aptos Mono" panose="020B0009020202020204" pitchFamily="49" charset="0"/>
              </a:rPr>
              <a:t>(</a:t>
            </a:r>
            <a:r>
              <a:rPr lang="en-GB" sz="1200" dirty="0" err="1">
                <a:effectLst/>
                <a:latin typeface="Aptos Mono" panose="020B0009020202020204" pitchFamily="49" charset="0"/>
              </a:rPr>
              <a:t>fastaFile</a:t>
            </a:r>
            <a:r>
              <a:rPr lang="en-GB" sz="1200" dirty="0">
                <a:effectLst/>
                <a:latin typeface="Aptos Mono" panose="020B0009020202020204" pitchFamily="49" charset="0"/>
              </a:rPr>
              <a:t>)</a:t>
            </a: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uSeqs</a:t>
            </a:r>
            <a:r>
              <a:rPr lang="en-GB" sz="1200" dirty="0">
                <a:effectLst/>
                <a:latin typeface="Aptos Mono" panose="020B0009020202020204" pitchFamily="49" charset="0"/>
              </a:rPr>
              <a:t> = </a:t>
            </a:r>
            <a:r>
              <a:rPr lang="en-GB" sz="1200" dirty="0" err="1">
                <a:effectLst/>
                <a:latin typeface="Aptos Mono" panose="020B0009020202020204" pitchFamily="49" charset="0"/>
              </a:rPr>
              <a:t>getUniqueSeedSequences</a:t>
            </a:r>
            <a:r>
              <a:rPr lang="en-GB" sz="1200" dirty="0">
                <a:effectLst/>
                <a:latin typeface="Aptos Mono" panose="020B0009020202020204" pitchFamily="49" charset="0"/>
              </a:rPr>
              <a:t>()</a:t>
            </a:r>
            <a:br>
              <a:rPr lang="en-GB" sz="1200" dirty="0">
                <a:effectLst/>
                <a:latin typeface="Aptos Mono" panose="020B0009020202020204" pitchFamily="49" charset="0"/>
              </a:rPr>
            </a:br>
            <a:r>
              <a:rPr lang="en-GB" sz="1200" dirty="0">
                <a:effectLst/>
                <a:latin typeface="Aptos Mono" panose="020B0009020202020204" pitchFamily="49" charset="0"/>
              </a:rPr>
              <a:t>    </a:t>
            </a: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writeUniqSeqs</a:t>
            </a:r>
            <a:r>
              <a:rPr lang="en-GB" sz="1200" dirty="0">
                <a:effectLst/>
                <a:latin typeface="Aptos Mono" panose="020B0009020202020204" pitchFamily="49" charset="0"/>
              </a:rPr>
              <a:t>(</a:t>
            </a:r>
            <a:r>
              <a:rPr lang="en-GB" sz="1200" dirty="0" err="1">
                <a:effectLst/>
                <a:latin typeface="Aptos Mono" panose="020B0009020202020204" pitchFamily="49" charset="0"/>
              </a:rPr>
              <a:t>uSeqs</a:t>
            </a:r>
            <a:r>
              <a:rPr lang="en-GB" sz="1200" dirty="0">
                <a:effectLst/>
                <a:latin typeface="Aptos Mono" panose="020B0009020202020204" pitchFamily="49" charset="0"/>
              </a:rPr>
              <a:t>)</a:t>
            </a:r>
          </a:p>
          <a:p>
            <a:pPr>
              <a:buNone/>
            </a:pP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dfNTFrequencies</a:t>
            </a:r>
            <a:r>
              <a:rPr lang="en-GB" sz="1200" dirty="0">
                <a:effectLst/>
                <a:latin typeface="Aptos Mono" panose="020B0009020202020204" pitchFamily="49" charset="0"/>
              </a:rPr>
              <a:t> = </a:t>
            </a:r>
            <a:r>
              <a:rPr lang="en-GB" sz="1200" dirty="0" err="1">
                <a:effectLst/>
                <a:latin typeface="Aptos Mono" panose="020B0009020202020204" pitchFamily="49" charset="0"/>
              </a:rPr>
              <a:t>getNucleotideFrequencyMatrix</a:t>
            </a:r>
            <a:r>
              <a:rPr lang="en-GB" sz="1200" dirty="0">
                <a:effectLst/>
                <a:latin typeface="Aptos Mono" panose="020B0009020202020204" pitchFamily="49" charset="0"/>
              </a:rPr>
              <a:t>(</a:t>
            </a:r>
            <a:r>
              <a:rPr lang="en-GB" sz="1200" dirty="0" err="1">
                <a:effectLst/>
                <a:latin typeface="Aptos Mono" panose="020B0009020202020204" pitchFamily="49" charset="0"/>
              </a:rPr>
              <a:t>uSeqs</a:t>
            </a:r>
            <a:r>
              <a:rPr lang="en-GB" sz="1200" dirty="0">
                <a:effectLst/>
                <a:latin typeface="Aptos Mono" panose="020B0009020202020204" pitchFamily="49" charset="0"/>
              </a:rPr>
              <a:t>)</a:t>
            </a:r>
            <a:br>
              <a:rPr lang="en-GB" sz="1200" dirty="0">
                <a:effectLst/>
                <a:latin typeface="Aptos Mono" panose="020B0009020202020204" pitchFamily="49" charset="0"/>
              </a:rPr>
            </a:br>
            <a:r>
              <a:rPr lang="en-GB" sz="1200" dirty="0">
                <a:effectLst/>
                <a:latin typeface="Aptos Mono" panose="020B0009020202020204" pitchFamily="49" charset="0"/>
              </a:rPr>
              <a:t>    </a:t>
            </a:r>
            <a:r>
              <a:rPr lang="en-GB" sz="1200" dirty="0" err="1">
                <a:effectLst/>
                <a:latin typeface="Aptos Mono" panose="020B0009020202020204" pitchFamily="49" charset="0"/>
              </a:rPr>
              <a:t>generateLogoPlot</a:t>
            </a:r>
            <a:r>
              <a:rPr lang="en-GB" sz="1200" dirty="0">
                <a:effectLst/>
                <a:latin typeface="Aptos Mono" panose="020B0009020202020204" pitchFamily="49" charset="0"/>
              </a:rPr>
              <a:t>(</a:t>
            </a:r>
            <a:r>
              <a:rPr lang="en-GB" sz="1200" dirty="0" err="1">
                <a:effectLst/>
                <a:latin typeface="Aptos Mono" panose="020B0009020202020204" pitchFamily="49" charset="0"/>
              </a:rPr>
              <a:t>dfNTFrequencies</a:t>
            </a:r>
            <a:r>
              <a:rPr lang="en-GB" sz="1200" dirty="0">
                <a:effectLst/>
                <a:latin typeface="Aptos Mono" panose="020B0009020202020204" pitchFamily="49" charset="0"/>
              </a:rPr>
              <a:t>)</a:t>
            </a:r>
          </a:p>
        </p:txBody>
      </p:sp>
      <p:sp>
        <p:nvSpPr>
          <p:cNvPr id="33" name="TextBox 32">
            <a:extLst>
              <a:ext uri="{FF2B5EF4-FFF2-40B4-BE49-F238E27FC236}">
                <a16:creationId xmlns:a16="http://schemas.microsoft.com/office/drawing/2014/main" id="{9A0C8CBB-0946-FEC7-D429-409D88842F3E}"/>
              </a:ext>
            </a:extLst>
          </p:cNvPr>
          <p:cNvSpPr txBox="1"/>
          <p:nvPr/>
        </p:nvSpPr>
        <p:spPr>
          <a:xfrm>
            <a:off x="5816905" y="3216926"/>
            <a:ext cx="6103345" cy="369332"/>
          </a:xfrm>
          <a:prstGeom prst="rect">
            <a:avLst/>
          </a:prstGeom>
          <a:solidFill>
            <a:schemeClr val="accent1">
              <a:lumMod val="60000"/>
              <a:lumOff val="40000"/>
            </a:schemeClr>
          </a:solidFill>
        </p:spPr>
        <p:txBody>
          <a:bodyPr wrap="square" rtlCol="0">
            <a:spAutoFit/>
          </a:bodyPr>
          <a:lstStyle/>
          <a:p>
            <a:r>
              <a:rPr lang="en-GB" dirty="0">
                <a:latin typeface="Aptos Mono" panose="020B0009020202020204" pitchFamily="49" charset="0"/>
              </a:rPr>
              <a:t>g</a:t>
            </a:r>
            <a:r>
              <a:rPr lang="en-NO" dirty="0">
                <a:latin typeface="Aptos Mono" panose="020B0009020202020204" pitchFamily="49" charset="0"/>
              </a:rPr>
              <a:t>ccalc/entrypoint.py</a:t>
            </a:r>
          </a:p>
        </p:txBody>
      </p:sp>
      <p:sp>
        <p:nvSpPr>
          <p:cNvPr id="34" name="Rounded Rectangle 33">
            <a:extLst>
              <a:ext uri="{FF2B5EF4-FFF2-40B4-BE49-F238E27FC236}">
                <a16:creationId xmlns:a16="http://schemas.microsoft.com/office/drawing/2014/main" id="{38D6F719-E8D2-C38A-DF6D-A06F66BDD27D}"/>
              </a:ext>
            </a:extLst>
          </p:cNvPr>
          <p:cNvSpPr/>
          <p:nvPr/>
        </p:nvSpPr>
        <p:spPr>
          <a:xfrm>
            <a:off x="5894024" y="5431318"/>
            <a:ext cx="3789803" cy="209319"/>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TextBox 35">
            <a:extLst>
              <a:ext uri="{FF2B5EF4-FFF2-40B4-BE49-F238E27FC236}">
                <a16:creationId xmlns:a16="http://schemas.microsoft.com/office/drawing/2014/main" id="{EFFE0699-16EA-988F-8764-A670D1FF360B}"/>
              </a:ext>
            </a:extLst>
          </p:cNvPr>
          <p:cNvSpPr txBox="1"/>
          <p:nvPr/>
        </p:nvSpPr>
        <p:spPr>
          <a:xfrm>
            <a:off x="8513285" y="5384361"/>
            <a:ext cx="1578166" cy="307777"/>
          </a:xfrm>
          <a:prstGeom prst="rect">
            <a:avLst/>
          </a:prstGeom>
          <a:noFill/>
        </p:spPr>
        <p:txBody>
          <a:bodyPr wrap="square">
            <a:spAutoFit/>
          </a:bodyPr>
          <a:lstStyle/>
          <a:p>
            <a:r>
              <a:rPr lang="en-GB" sz="1400" dirty="0">
                <a:solidFill>
                  <a:srgbClr val="00B050"/>
                </a:solidFill>
                <a:latin typeface="Aptos Mono" panose="020B0009020202020204" pitchFamily="49" charset="0"/>
              </a:rPr>
              <a:t>l</a:t>
            </a:r>
            <a:r>
              <a:rPr lang="en-GB" sz="1400" dirty="0">
                <a:solidFill>
                  <a:srgbClr val="00B050"/>
                </a:solidFill>
                <a:effectLst/>
                <a:latin typeface="Aptos Mono" panose="020B0009020202020204" pitchFamily="49" charset="0"/>
              </a:rPr>
              <a:t>ine 338</a:t>
            </a:r>
            <a:endParaRPr lang="en-NO" sz="1400" dirty="0">
              <a:solidFill>
                <a:srgbClr val="00B050"/>
              </a:solidFill>
            </a:endParaRPr>
          </a:p>
        </p:txBody>
      </p:sp>
      <p:sp>
        <p:nvSpPr>
          <p:cNvPr id="37" name="TextBox 2083639400">
            <a:extLst>
              <a:ext uri="{FF2B5EF4-FFF2-40B4-BE49-F238E27FC236}">
                <a16:creationId xmlns:a16="http://schemas.microsoft.com/office/drawing/2014/main" id="{9ECADEA9-5D20-D2F6-59E6-2CBD9753BF85}"/>
              </a:ext>
            </a:extLst>
          </p:cNvPr>
          <p:cNvSpPr txBox="1"/>
          <p:nvPr/>
        </p:nvSpPr>
        <p:spPr bwMode="auto">
          <a:xfrm>
            <a:off x="183613" y="4846309"/>
            <a:ext cx="4816209" cy="112530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dirty="0" err="1">
                <a:latin typeface="Aptos Light" panose="020B0004020202020204" pitchFamily="34" charset="0"/>
                <a:ea typeface="DejaVu Sans Mono"/>
                <a:cs typeface="DejaVu Sans Mono"/>
              </a:rPr>
              <a:t>We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can</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use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this</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information</a:t>
            </a:r>
            <a:r>
              <a:rPr lang="nb-NO" sz="2200" dirty="0">
                <a:latin typeface="Aptos Light" panose="020B0004020202020204" pitchFamily="34" charset="0"/>
                <a:ea typeface="DejaVu Sans Mono"/>
                <a:cs typeface="DejaVu Sans Mono"/>
              </a:rPr>
              <a:t> to </a:t>
            </a:r>
            <a:r>
              <a:rPr lang="nb-NO" sz="2200" dirty="0" err="1">
                <a:latin typeface="Aptos Light" panose="020B0004020202020204" pitchFamily="34" charset="0"/>
                <a:ea typeface="DejaVu Sans Mono"/>
                <a:cs typeface="DejaVu Sans Mono"/>
              </a:rPr>
              <a:t>see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how</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seed region </a:t>
            </a:r>
            <a:r>
              <a:rPr lang="nb-NO" sz="2200" dirty="0" err="1">
                <a:latin typeface="Aptos Light" panose="020B0004020202020204" pitchFamily="34" charset="0"/>
                <a:ea typeface="DejaVu Sans Mono"/>
                <a:cs typeface="DejaVu Sans Mono"/>
              </a:rPr>
              <a:t>varies</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between</a:t>
            </a:r>
            <a:r>
              <a:rPr lang="nb-NO" sz="2200" dirty="0">
                <a:latin typeface="Aptos Light" panose="020B0004020202020204" pitchFamily="34" charset="0"/>
                <a:ea typeface="DejaVu Sans Mono"/>
                <a:cs typeface="DejaVu Sans Mono"/>
              </a:rPr>
              <a:t> human and </a:t>
            </a:r>
            <a:r>
              <a:rPr lang="nb-NO" sz="2200" dirty="0" err="1">
                <a:latin typeface="Aptos Light" panose="020B0004020202020204" pitchFamily="34" charset="0"/>
                <a:ea typeface="DejaVu Sans Mono"/>
                <a:cs typeface="DejaVu Sans Mono"/>
              </a:rPr>
              <a:t>mouse</a:t>
            </a:r>
            <a:endParaRPr lang="nb-NO" sz="2000" u="none" strike="noStrike" cap="none" spc="0" dirty="0">
              <a:solidFill>
                <a:srgbClr val="7030A0"/>
              </a:solidFill>
              <a:latin typeface="Aptos Mono" panose="020B0009020202020204" pitchFamily="49" charset="0"/>
              <a:ea typeface="DejaVu Sans Mono"/>
              <a:cs typeface="DejaVu Sans Mono"/>
            </a:endParaRPr>
          </a:p>
        </p:txBody>
      </p:sp>
    </p:spTree>
    <p:extLst>
      <p:ext uri="{BB962C8B-B14F-4D97-AF65-F5344CB8AC3E}">
        <p14:creationId xmlns:p14="http://schemas.microsoft.com/office/powerpoint/2010/main" val="57135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25D5-596B-00A6-CBBE-1C77B531E69C}"/>
              </a:ext>
            </a:extLst>
          </p:cNvPr>
          <p:cNvSpPr>
            <a:spLocks noGrp="1"/>
          </p:cNvSpPr>
          <p:nvPr>
            <p:ph type="title"/>
          </p:nvPr>
        </p:nvSpPr>
        <p:spPr/>
        <p:txBody>
          <a:bodyPr>
            <a:normAutofit/>
          </a:bodyPr>
          <a:lstStyle/>
          <a:p>
            <a:r>
              <a:rPr lang="en-GB" sz="4800" dirty="0"/>
              <a:t>Distance</a:t>
            </a:r>
            <a:endParaRPr lang="en-NO" sz="4800" dirty="0"/>
          </a:p>
        </p:txBody>
      </p:sp>
      <p:sp>
        <p:nvSpPr>
          <p:cNvPr id="3" name="Text Placeholder 2">
            <a:extLst>
              <a:ext uri="{FF2B5EF4-FFF2-40B4-BE49-F238E27FC236}">
                <a16:creationId xmlns:a16="http://schemas.microsoft.com/office/drawing/2014/main" id="{67DC4713-DEEA-6923-7712-0CCCFBE6E614}"/>
              </a:ext>
            </a:extLst>
          </p:cNvPr>
          <p:cNvSpPr>
            <a:spLocks noGrp="1"/>
          </p:cNvSpPr>
          <p:nvPr>
            <p:ph type="body" idx="1"/>
          </p:nvPr>
        </p:nvSpPr>
        <p:spPr/>
        <p:txBody>
          <a:bodyPr/>
          <a:lstStyle/>
          <a:p>
            <a:endParaRPr lang="en-NO"/>
          </a:p>
        </p:txBody>
      </p:sp>
    </p:spTree>
    <p:extLst>
      <p:ext uri="{BB962C8B-B14F-4D97-AF65-F5344CB8AC3E}">
        <p14:creationId xmlns:p14="http://schemas.microsoft.com/office/powerpoint/2010/main" val="1806713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91945" y="286744"/>
            <a:ext cx="10074079" cy="2031325"/>
          </a:xfrm>
          <a:prstGeom prst="rect">
            <a:avLst/>
          </a:prstGeom>
        </p:spPr>
        <p:txBody>
          <a:bodyPr wrap="square">
            <a:spAutoFit/>
          </a:bodyPr>
          <a:lstStyle/>
          <a:p>
            <a:pPr>
              <a:spcAft>
                <a:spcPts val="600"/>
              </a:spcAft>
            </a:pPr>
            <a:r>
              <a:rPr lang="en-US" sz="3200" dirty="0">
                <a:solidFill>
                  <a:srgbClr val="1F497D"/>
                </a:solidFill>
                <a:latin typeface="Aptos" panose="020B0004020202020204" pitchFamily="34" charset="0"/>
                <a:cs typeface="Calibri Light"/>
              </a:rPr>
              <a:t>Distance measures</a:t>
            </a:r>
          </a:p>
          <a:p>
            <a:pPr>
              <a:spcAft>
                <a:spcPts val="600"/>
              </a:spcAft>
            </a:pPr>
            <a:r>
              <a:rPr lang="en-US" sz="2800" dirty="0">
                <a:solidFill>
                  <a:srgbClr val="1F497D"/>
                </a:solidFill>
                <a:latin typeface="Aptos" panose="020B0004020202020204" pitchFamily="34" charset="0"/>
                <a:cs typeface="Calibri Light"/>
              </a:rPr>
              <a:t>How can we measure the distance between two sequences?</a:t>
            </a:r>
          </a:p>
          <a:p>
            <a:pPr>
              <a:spcAft>
                <a:spcPts val="600"/>
              </a:spcAft>
            </a:pPr>
            <a:r>
              <a:rPr lang="en-US" sz="2800" dirty="0">
                <a:solidFill>
                  <a:srgbClr val="1F497D"/>
                </a:solidFill>
                <a:latin typeface="Aptos" panose="020B0004020202020204" pitchFamily="34" charset="0"/>
                <a:cs typeface="Calibri Light"/>
              </a:rPr>
              <a:t>For example, in the list of unique human seed sequences we have the following two sequences</a:t>
            </a:r>
            <a:endParaRPr lang="en-US" sz="2800" dirty="0">
              <a:solidFill>
                <a:srgbClr val="1F497D"/>
              </a:solidFill>
              <a:latin typeface="Calibri Light"/>
              <a:cs typeface="Calibri Light"/>
            </a:endParaRPr>
          </a:p>
        </p:txBody>
      </p:sp>
      <p:sp>
        <p:nvSpPr>
          <p:cNvPr id="3" name="TextBox 2">
            <a:extLst>
              <a:ext uri="{FF2B5EF4-FFF2-40B4-BE49-F238E27FC236}">
                <a16:creationId xmlns:a16="http://schemas.microsoft.com/office/drawing/2014/main" id="{C11DA8A5-302A-F154-A606-3BE332A39985}"/>
              </a:ext>
            </a:extLst>
          </p:cNvPr>
          <p:cNvSpPr txBox="1"/>
          <p:nvPr/>
        </p:nvSpPr>
        <p:spPr>
          <a:xfrm>
            <a:off x="6574316" y="1994307"/>
            <a:ext cx="2867140" cy="1569660"/>
          </a:xfrm>
          <a:prstGeom prst="rect">
            <a:avLst/>
          </a:prstGeom>
          <a:solidFill>
            <a:schemeClr val="accent1">
              <a:lumMod val="50000"/>
            </a:schemeClr>
          </a:solidFill>
        </p:spPr>
        <p:txBody>
          <a:bodyPr wrap="square">
            <a:spAutoFit/>
          </a:bodyPr>
          <a:lstStyle/>
          <a:p>
            <a:pPr>
              <a:buNone/>
            </a:pPr>
            <a:r>
              <a:rPr lang="en-GB" sz="2400" dirty="0">
                <a:solidFill>
                  <a:srgbClr val="E6DB74"/>
                </a:solidFill>
                <a:effectLst/>
                <a:latin typeface="Aptos Mono" panose="020B0009020202020204" pitchFamily="49" charset="0"/>
              </a:rPr>
              <a:t>&gt;uniqseed_2</a:t>
            </a:r>
            <a:endParaRPr lang="en-GB" sz="2400" dirty="0">
              <a:solidFill>
                <a:srgbClr val="D4D4D4"/>
              </a:solidFill>
              <a:effectLst/>
              <a:latin typeface="Aptos Mono" panose="020B0009020202020204" pitchFamily="49" charset="0"/>
            </a:endParaRPr>
          </a:p>
          <a:p>
            <a:pPr>
              <a:buNone/>
            </a:pPr>
            <a:r>
              <a:rPr lang="en-GB" sz="2400" dirty="0">
                <a:solidFill>
                  <a:srgbClr val="8A89FF"/>
                </a:solidFill>
                <a:effectLst/>
                <a:latin typeface="Aptos Mono" panose="020B0009020202020204" pitchFamily="49" charset="0"/>
              </a:rPr>
              <a:t>U</a:t>
            </a:r>
            <a:r>
              <a:rPr lang="en-GB" sz="2400" dirty="0">
                <a:solidFill>
                  <a:srgbClr val="47FF19"/>
                </a:solidFill>
                <a:effectLst/>
                <a:latin typeface="Aptos Mono" panose="020B0009020202020204" pitchFamily="49" charset="0"/>
              </a:rPr>
              <a:t>A</a:t>
            </a:r>
            <a:r>
              <a:rPr lang="en-GB" sz="2400" dirty="0">
                <a:solidFill>
                  <a:srgbClr val="8A89FF"/>
                </a:solidFill>
                <a:effectLst/>
                <a:latin typeface="Aptos Mono" panose="020B0009020202020204" pitchFamily="49" charset="0"/>
              </a:rPr>
              <a:t>U</a:t>
            </a:r>
            <a:r>
              <a:rPr lang="en-GB" sz="2400" dirty="0">
                <a:solidFill>
                  <a:srgbClr val="47FF19"/>
                </a:solidFill>
                <a:effectLst/>
                <a:latin typeface="Aptos Mono" panose="020B0009020202020204" pitchFamily="49" charset="0"/>
              </a:rPr>
              <a:t>A</a:t>
            </a:r>
            <a:r>
              <a:rPr lang="en-GB" sz="2400" dirty="0">
                <a:solidFill>
                  <a:srgbClr val="FF4641"/>
                </a:solidFill>
                <a:effectLst/>
                <a:latin typeface="Aptos Mono" panose="020B0009020202020204" pitchFamily="49" charset="0"/>
              </a:rPr>
              <a:t>C</a:t>
            </a:r>
            <a:r>
              <a:rPr lang="en-GB" sz="2400" dirty="0">
                <a:solidFill>
                  <a:srgbClr val="47FF19"/>
                </a:solidFill>
                <a:effectLst/>
                <a:latin typeface="Aptos Mono" panose="020B0009020202020204" pitchFamily="49" charset="0"/>
              </a:rPr>
              <a:t>AA</a:t>
            </a:r>
            <a:endParaRPr lang="en-GB" sz="2400" dirty="0">
              <a:solidFill>
                <a:srgbClr val="D4D4D4"/>
              </a:solidFill>
              <a:effectLst/>
              <a:latin typeface="Aptos Mono" panose="020B0009020202020204" pitchFamily="49" charset="0"/>
            </a:endParaRPr>
          </a:p>
          <a:p>
            <a:pPr>
              <a:buNone/>
            </a:pPr>
            <a:r>
              <a:rPr lang="en-GB" sz="2400" dirty="0">
                <a:solidFill>
                  <a:srgbClr val="E6DB74"/>
                </a:solidFill>
                <a:effectLst/>
                <a:latin typeface="Aptos Mono" panose="020B0009020202020204" pitchFamily="49" charset="0"/>
              </a:rPr>
              <a:t>&gt;uniqseed_4</a:t>
            </a:r>
            <a:endParaRPr lang="en-GB" sz="2400" dirty="0">
              <a:solidFill>
                <a:srgbClr val="D4D4D4"/>
              </a:solidFill>
              <a:effectLst/>
              <a:latin typeface="Aptos Mono" panose="020B0009020202020204" pitchFamily="49" charset="0"/>
            </a:endParaRPr>
          </a:p>
          <a:p>
            <a:pPr>
              <a:buNone/>
            </a:pPr>
            <a:r>
              <a:rPr lang="en-GB" sz="2400" dirty="0">
                <a:solidFill>
                  <a:srgbClr val="8A89FF"/>
                </a:solidFill>
                <a:effectLst/>
                <a:latin typeface="Aptos Mono" panose="020B0009020202020204" pitchFamily="49" charset="0"/>
              </a:rPr>
              <a:t>U</a:t>
            </a:r>
            <a:r>
              <a:rPr lang="en-GB" sz="2400" dirty="0">
                <a:solidFill>
                  <a:srgbClr val="F09000"/>
                </a:solidFill>
                <a:effectLst/>
                <a:latin typeface="Aptos Mono" panose="020B0009020202020204" pitchFamily="49" charset="0"/>
              </a:rPr>
              <a:t>G</a:t>
            </a:r>
            <a:r>
              <a:rPr lang="en-GB" sz="2400" dirty="0">
                <a:solidFill>
                  <a:srgbClr val="8A89FF"/>
                </a:solidFill>
                <a:effectLst/>
                <a:latin typeface="Aptos Mono" panose="020B0009020202020204" pitchFamily="49" charset="0"/>
              </a:rPr>
              <a:t>U</a:t>
            </a:r>
            <a:r>
              <a:rPr lang="en-GB" sz="2400" dirty="0">
                <a:solidFill>
                  <a:srgbClr val="47FF19"/>
                </a:solidFill>
                <a:effectLst/>
                <a:latin typeface="Aptos Mono" panose="020B0009020202020204" pitchFamily="49" charset="0"/>
              </a:rPr>
              <a:t>A</a:t>
            </a:r>
            <a:r>
              <a:rPr lang="en-GB" sz="2400" dirty="0">
                <a:solidFill>
                  <a:srgbClr val="FF4641"/>
                </a:solidFill>
                <a:effectLst/>
                <a:latin typeface="Aptos Mono" panose="020B0009020202020204" pitchFamily="49" charset="0"/>
              </a:rPr>
              <a:t>C</a:t>
            </a:r>
            <a:r>
              <a:rPr lang="en-GB" sz="2400" dirty="0">
                <a:solidFill>
                  <a:srgbClr val="47FF19"/>
                </a:solidFill>
                <a:effectLst/>
                <a:latin typeface="Aptos Mono" panose="020B0009020202020204" pitchFamily="49" charset="0"/>
              </a:rPr>
              <a:t>AA</a:t>
            </a:r>
            <a:endParaRPr lang="en-GB" sz="2400" dirty="0">
              <a:solidFill>
                <a:srgbClr val="D4D4D4"/>
              </a:solidFill>
              <a:effectLst/>
              <a:latin typeface="Aptos Mono" panose="020B0009020202020204" pitchFamily="49" charset="0"/>
            </a:endParaRPr>
          </a:p>
        </p:txBody>
      </p:sp>
      <p:sp>
        <p:nvSpPr>
          <p:cNvPr id="4" name="Up Arrow 3">
            <a:extLst>
              <a:ext uri="{FF2B5EF4-FFF2-40B4-BE49-F238E27FC236}">
                <a16:creationId xmlns:a16="http://schemas.microsoft.com/office/drawing/2014/main" id="{B5400BB1-6EBB-88FF-D78D-9F49BDA3DFD8}"/>
              </a:ext>
            </a:extLst>
          </p:cNvPr>
          <p:cNvSpPr/>
          <p:nvPr/>
        </p:nvSpPr>
        <p:spPr>
          <a:xfrm>
            <a:off x="6709272" y="3646583"/>
            <a:ext cx="484743" cy="1145754"/>
          </a:xfrm>
          <a:prstGeom prst="upArrow">
            <a:avLst>
              <a:gd name="adj1" fmla="val 27273"/>
              <a:gd name="adj2" fmla="val 113636"/>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36379B23-4297-275A-E060-22A5103AC2FA}"/>
              </a:ext>
            </a:extLst>
          </p:cNvPr>
          <p:cNvSpPr txBox="1"/>
          <p:nvPr/>
        </p:nvSpPr>
        <p:spPr>
          <a:xfrm>
            <a:off x="5511452" y="4809995"/>
            <a:ext cx="4396636" cy="954107"/>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We have a single change in position 2 from </a:t>
            </a:r>
            <a:r>
              <a:rPr lang="en-NO" sz="2400" dirty="0">
                <a:solidFill>
                  <a:schemeClr val="accent5">
                    <a:lumMod val="50000"/>
                  </a:schemeClr>
                </a:solidFill>
                <a:latin typeface="Aptos Mono" panose="020B0009020202020204" pitchFamily="49" charset="0"/>
              </a:rPr>
              <a:t>A</a:t>
            </a:r>
            <a:r>
              <a:rPr lang="en-NO" sz="2400" dirty="0">
                <a:solidFill>
                  <a:schemeClr val="accent5">
                    <a:lumMod val="50000"/>
                  </a:schemeClr>
                </a:solidFill>
                <a:latin typeface="Aptos Mono" panose="020B0009020202020204" pitchFamily="49" charset="0"/>
                <a:sym typeface="Wingdings" pitchFamily="2" charset="2"/>
              </a:rPr>
              <a:t>G</a:t>
            </a:r>
            <a:r>
              <a:rPr lang="en-NO" sz="2400" dirty="0">
                <a:solidFill>
                  <a:schemeClr val="accent5">
                    <a:lumMod val="50000"/>
                  </a:schemeClr>
                </a:solidFill>
                <a:latin typeface="Aptos Mono" panose="020B0009020202020204" pitchFamily="49" charset="0"/>
              </a:rPr>
              <a:t> </a:t>
            </a:r>
          </a:p>
        </p:txBody>
      </p:sp>
      <p:sp>
        <p:nvSpPr>
          <p:cNvPr id="6" name="TextBox 5">
            <a:extLst>
              <a:ext uri="{FF2B5EF4-FFF2-40B4-BE49-F238E27FC236}">
                <a16:creationId xmlns:a16="http://schemas.microsoft.com/office/drawing/2014/main" id="{A224E34F-F882-2507-A18E-18D7DB55A481}"/>
              </a:ext>
            </a:extLst>
          </p:cNvPr>
          <p:cNvSpPr txBox="1"/>
          <p:nvPr/>
        </p:nvSpPr>
        <p:spPr>
          <a:xfrm>
            <a:off x="515654" y="5263020"/>
            <a:ext cx="4396636" cy="1384995"/>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So we can just count the differences between each pair of sequences</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2428030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11D9A8-9FA7-8044-B829-EE025B034F67}"/>
              </a:ext>
            </a:extLst>
          </p:cNvPr>
          <p:cNvPicPr>
            <a:picLocks noChangeAspect="1"/>
          </p:cNvPicPr>
          <p:nvPr/>
        </p:nvPicPr>
        <p:blipFill>
          <a:blip r:embed="rId2"/>
          <a:stretch>
            <a:fillRect/>
          </a:stretch>
        </p:blipFill>
        <p:spPr>
          <a:xfrm>
            <a:off x="2653211" y="4263063"/>
            <a:ext cx="4419304" cy="251317"/>
          </a:xfrm>
          <a:prstGeom prst="rect">
            <a:avLst/>
          </a:prstGeom>
        </p:spPr>
      </p:pic>
      <p:pic>
        <p:nvPicPr>
          <p:cNvPr id="11" name="Picture 10">
            <a:extLst>
              <a:ext uri="{FF2B5EF4-FFF2-40B4-BE49-F238E27FC236}">
                <a16:creationId xmlns:a16="http://schemas.microsoft.com/office/drawing/2014/main" id="{C5BF36F2-F143-8140-B5F5-FB020BBDFC50}"/>
              </a:ext>
            </a:extLst>
          </p:cNvPr>
          <p:cNvPicPr>
            <a:picLocks noChangeAspect="1"/>
          </p:cNvPicPr>
          <p:nvPr/>
        </p:nvPicPr>
        <p:blipFill>
          <a:blip r:embed="rId3"/>
          <a:stretch>
            <a:fillRect/>
          </a:stretch>
        </p:blipFill>
        <p:spPr>
          <a:xfrm>
            <a:off x="2653211" y="4664405"/>
            <a:ext cx="4419312" cy="251537"/>
          </a:xfrm>
          <a:prstGeom prst="rect">
            <a:avLst/>
          </a:prstGeom>
        </p:spPr>
      </p:pic>
      <p:sp>
        <p:nvSpPr>
          <p:cNvPr id="12" name="TextBox 11">
            <a:extLst>
              <a:ext uri="{FF2B5EF4-FFF2-40B4-BE49-F238E27FC236}">
                <a16:creationId xmlns:a16="http://schemas.microsoft.com/office/drawing/2014/main" id="{CAEE8951-1851-E84D-AF4B-93BCB7AB5F79}"/>
              </a:ext>
            </a:extLst>
          </p:cNvPr>
          <p:cNvSpPr txBox="1"/>
          <p:nvPr/>
        </p:nvSpPr>
        <p:spPr>
          <a:xfrm>
            <a:off x="3943308" y="2101640"/>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ANCESTOR</a:t>
            </a:r>
          </a:p>
        </p:txBody>
      </p:sp>
      <p:sp>
        <p:nvSpPr>
          <p:cNvPr id="13" name="TextBox 12">
            <a:extLst>
              <a:ext uri="{FF2B5EF4-FFF2-40B4-BE49-F238E27FC236}">
                <a16:creationId xmlns:a16="http://schemas.microsoft.com/office/drawing/2014/main" id="{88E2DD17-ABDA-524B-9D29-C64EE629AE47}"/>
              </a:ext>
            </a:extLst>
          </p:cNvPr>
          <p:cNvSpPr txBox="1"/>
          <p:nvPr/>
        </p:nvSpPr>
        <p:spPr>
          <a:xfrm>
            <a:off x="2904480" y="2977517"/>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1</a:t>
            </a:r>
          </a:p>
        </p:txBody>
      </p:sp>
      <p:sp>
        <p:nvSpPr>
          <p:cNvPr id="14" name="TextBox 13">
            <a:extLst>
              <a:ext uri="{FF2B5EF4-FFF2-40B4-BE49-F238E27FC236}">
                <a16:creationId xmlns:a16="http://schemas.microsoft.com/office/drawing/2014/main" id="{015E7456-AFFC-954E-868F-A724244EDFFF}"/>
              </a:ext>
            </a:extLst>
          </p:cNvPr>
          <p:cNvSpPr txBox="1"/>
          <p:nvPr/>
        </p:nvSpPr>
        <p:spPr>
          <a:xfrm>
            <a:off x="4982135" y="2977517"/>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2</a:t>
            </a:r>
          </a:p>
        </p:txBody>
      </p:sp>
      <p:cxnSp>
        <p:nvCxnSpPr>
          <p:cNvPr id="16" name="Straight Connector 15">
            <a:extLst>
              <a:ext uri="{FF2B5EF4-FFF2-40B4-BE49-F238E27FC236}">
                <a16:creationId xmlns:a16="http://schemas.microsoft.com/office/drawing/2014/main" id="{2C141299-E316-8744-8763-B52B8D09EC51}"/>
              </a:ext>
            </a:extLst>
          </p:cNvPr>
          <p:cNvCxnSpPr>
            <a:stCxn id="12" idx="2"/>
            <a:endCxn id="13" idx="0"/>
          </p:cNvCxnSpPr>
          <p:nvPr/>
        </p:nvCxnSpPr>
        <p:spPr>
          <a:xfrm flipH="1">
            <a:off x="3824667" y="2470973"/>
            <a:ext cx="1038828" cy="5065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48CEF0-C198-694B-ABF5-8751D6A9971A}"/>
              </a:ext>
            </a:extLst>
          </p:cNvPr>
          <p:cNvCxnSpPr>
            <a:stCxn id="12" idx="2"/>
            <a:endCxn id="14" idx="0"/>
          </p:cNvCxnSpPr>
          <p:nvPr/>
        </p:nvCxnSpPr>
        <p:spPr>
          <a:xfrm>
            <a:off x="4863496" y="2470973"/>
            <a:ext cx="1038827" cy="5065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9" name="Down Arrow 18">
            <a:extLst>
              <a:ext uri="{FF2B5EF4-FFF2-40B4-BE49-F238E27FC236}">
                <a16:creationId xmlns:a16="http://schemas.microsoft.com/office/drawing/2014/main" id="{A8DB27B7-2D57-264B-8830-98AA9348D454}"/>
              </a:ext>
            </a:extLst>
          </p:cNvPr>
          <p:cNvSpPr/>
          <p:nvPr/>
        </p:nvSpPr>
        <p:spPr>
          <a:xfrm>
            <a:off x="7040197" y="2159135"/>
            <a:ext cx="151587" cy="1130219"/>
          </a:xfrm>
          <a:prstGeom prst="downArrow">
            <a:avLst>
              <a:gd name="adj1" fmla="val 35972"/>
              <a:gd name="adj2" fmla="val 1797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TextBox 19">
            <a:extLst>
              <a:ext uri="{FF2B5EF4-FFF2-40B4-BE49-F238E27FC236}">
                <a16:creationId xmlns:a16="http://schemas.microsoft.com/office/drawing/2014/main" id="{C76B6938-0763-0843-8D1B-179D193F21DB}"/>
              </a:ext>
            </a:extLst>
          </p:cNvPr>
          <p:cNvSpPr txBox="1"/>
          <p:nvPr/>
        </p:nvSpPr>
        <p:spPr>
          <a:xfrm>
            <a:off x="7158837" y="2453402"/>
            <a:ext cx="713657" cy="461665"/>
          </a:xfrm>
          <a:prstGeom prst="rect">
            <a:avLst/>
          </a:prstGeom>
          <a:noFill/>
        </p:spPr>
        <p:txBody>
          <a:bodyPr wrap="none" rtlCol="0">
            <a:spAutoFit/>
          </a:bodyPr>
          <a:lstStyle/>
          <a:p>
            <a:r>
              <a:rPr lang="nb-NO" sz="2400" i="1" dirty="0">
                <a:latin typeface="Times" pitchFamily="2" charset="0"/>
              </a:rPr>
              <a:t>time</a:t>
            </a:r>
          </a:p>
        </p:txBody>
      </p:sp>
      <p:sp>
        <p:nvSpPr>
          <p:cNvPr id="21" name="Rectangle 20">
            <a:extLst>
              <a:ext uri="{FF2B5EF4-FFF2-40B4-BE49-F238E27FC236}">
                <a16:creationId xmlns:a16="http://schemas.microsoft.com/office/drawing/2014/main" id="{1CF509F6-FD89-4241-AB74-323C63B3E64A}"/>
              </a:ext>
            </a:extLst>
          </p:cNvPr>
          <p:cNvSpPr/>
          <p:nvPr/>
        </p:nvSpPr>
        <p:spPr>
          <a:xfrm>
            <a:off x="7163244" y="4595340"/>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2</a:t>
            </a:r>
            <a:endParaRPr lang="nb-NO" sz="2000" dirty="0">
              <a:latin typeface="Andale Mono" panose="020B0509000000000004" pitchFamily="49" charset="0"/>
            </a:endParaRPr>
          </a:p>
        </p:txBody>
      </p:sp>
      <p:sp>
        <p:nvSpPr>
          <p:cNvPr id="22" name="Rectangle 21">
            <a:extLst>
              <a:ext uri="{FF2B5EF4-FFF2-40B4-BE49-F238E27FC236}">
                <a16:creationId xmlns:a16="http://schemas.microsoft.com/office/drawing/2014/main" id="{267FBB43-B070-AF49-9CC9-6CB88142893E}"/>
              </a:ext>
            </a:extLst>
          </p:cNvPr>
          <p:cNvSpPr/>
          <p:nvPr/>
        </p:nvSpPr>
        <p:spPr>
          <a:xfrm>
            <a:off x="7163244" y="4193888"/>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1</a:t>
            </a:r>
            <a:endParaRPr lang="nb-NO" sz="2000" dirty="0">
              <a:latin typeface="Andale Mono" panose="020B0509000000000004" pitchFamily="49" charset="0"/>
            </a:endParaRPr>
          </a:p>
        </p:txBody>
      </p:sp>
      <p:sp>
        <p:nvSpPr>
          <p:cNvPr id="24" name="Rectangle 23">
            <a:extLst>
              <a:ext uri="{FF2B5EF4-FFF2-40B4-BE49-F238E27FC236}">
                <a16:creationId xmlns:a16="http://schemas.microsoft.com/office/drawing/2014/main" id="{700966D9-C01B-434A-B4F5-917CB72E0D70}"/>
              </a:ext>
            </a:extLst>
          </p:cNvPr>
          <p:cNvSpPr/>
          <p:nvPr/>
        </p:nvSpPr>
        <p:spPr>
          <a:xfrm>
            <a:off x="266019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Rectangle 24">
            <a:extLst>
              <a:ext uri="{FF2B5EF4-FFF2-40B4-BE49-F238E27FC236}">
                <a16:creationId xmlns:a16="http://schemas.microsoft.com/office/drawing/2014/main" id="{742E283A-F716-684E-B589-2C66FF422C10}"/>
              </a:ext>
            </a:extLst>
          </p:cNvPr>
          <p:cNvSpPr/>
          <p:nvPr/>
        </p:nvSpPr>
        <p:spPr>
          <a:xfrm>
            <a:off x="284561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10EB2E4C-B698-8F48-8A9D-833056608443}"/>
              </a:ext>
            </a:extLst>
          </p:cNvPr>
          <p:cNvSpPr/>
          <p:nvPr/>
        </p:nvSpPr>
        <p:spPr>
          <a:xfrm>
            <a:off x="3038013"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A1029E81-B5A4-EB4A-8550-04F23BFB2B5F}"/>
              </a:ext>
            </a:extLst>
          </p:cNvPr>
          <p:cNvSpPr/>
          <p:nvPr/>
        </p:nvSpPr>
        <p:spPr>
          <a:xfrm>
            <a:off x="3230414"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563BF31A-168D-374A-B56D-7B7E51586A16}"/>
              </a:ext>
            </a:extLst>
          </p:cNvPr>
          <p:cNvSpPr/>
          <p:nvPr/>
        </p:nvSpPr>
        <p:spPr>
          <a:xfrm>
            <a:off x="3422815"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Rectangle 28">
            <a:extLst>
              <a:ext uri="{FF2B5EF4-FFF2-40B4-BE49-F238E27FC236}">
                <a16:creationId xmlns:a16="http://schemas.microsoft.com/office/drawing/2014/main" id="{45F06FFE-936D-D042-9BDE-C8C211D0B420}"/>
              </a:ext>
            </a:extLst>
          </p:cNvPr>
          <p:cNvSpPr/>
          <p:nvPr/>
        </p:nvSpPr>
        <p:spPr>
          <a:xfrm>
            <a:off x="3615216"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6F853D44-C240-BF49-BBD6-740ABD91E5CC}"/>
              </a:ext>
            </a:extLst>
          </p:cNvPr>
          <p:cNvSpPr/>
          <p:nvPr/>
        </p:nvSpPr>
        <p:spPr>
          <a:xfrm>
            <a:off x="3807617"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Rectangle 30">
            <a:extLst>
              <a:ext uri="{FF2B5EF4-FFF2-40B4-BE49-F238E27FC236}">
                <a16:creationId xmlns:a16="http://schemas.microsoft.com/office/drawing/2014/main" id="{012EFEDA-5F52-954A-842A-AA9F5CBABA25}"/>
              </a:ext>
            </a:extLst>
          </p:cNvPr>
          <p:cNvSpPr/>
          <p:nvPr/>
        </p:nvSpPr>
        <p:spPr>
          <a:xfrm>
            <a:off x="4000018"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Rectangle 31">
            <a:extLst>
              <a:ext uri="{FF2B5EF4-FFF2-40B4-BE49-F238E27FC236}">
                <a16:creationId xmlns:a16="http://schemas.microsoft.com/office/drawing/2014/main" id="{00DBED12-6F35-754F-BB5E-96635A3EC111}"/>
              </a:ext>
            </a:extLst>
          </p:cNvPr>
          <p:cNvSpPr/>
          <p:nvPr/>
        </p:nvSpPr>
        <p:spPr>
          <a:xfrm>
            <a:off x="4192419"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Rectangle 32">
            <a:extLst>
              <a:ext uri="{FF2B5EF4-FFF2-40B4-BE49-F238E27FC236}">
                <a16:creationId xmlns:a16="http://schemas.microsoft.com/office/drawing/2014/main" id="{0B29F880-622A-8349-BC84-8ED508F0FD21}"/>
              </a:ext>
            </a:extLst>
          </p:cNvPr>
          <p:cNvSpPr/>
          <p:nvPr/>
        </p:nvSpPr>
        <p:spPr>
          <a:xfrm>
            <a:off x="4384820"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Rectangle 33">
            <a:extLst>
              <a:ext uri="{FF2B5EF4-FFF2-40B4-BE49-F238E27FC236}">
                <a16:creationId xmlns:a16="http://schemas.microsoft.com/office/drawing/2014/main" id="{CA2F264E-8D34-1B4C-8E50-29E5D9F6D187}"/>
              </a:ext>
            </a:extLst>
          </p:cNvPr>
          <p:cNvSpPr/>
          <p:nvPr/>
        </p:nvSpPr>
        <p:spPr>
          <a:xfrm>
            <a:off x="457722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Rectangle 34">
            <a:extLst>
              <a:ext uri="{FF2B5EF4-FFF2-40B4-BE49-F238E27FC236}">
                <a16:creationId xmlns:a16="http://schemas.microsoft.com/office/drawing/2014/main" id="{66F63ED1-762C-9E40-8A53-ABFF8C795E5D}"/>
              </a:ext>
            </a:extLst>
          </p:cNvPr>
          <p:cNvSpPr/>
          <p:nvPr/>
        </p:nvSpPr>
        <p:spPr>
          <a:xfrm>
            <a:off x="476962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0" name="Rectangle 39">
            <a:extLst>
              <a:ext uri="{FF2B5EF4-FFF2-40B4-BE49-F238E27FC236}">
                <a16:creationId xmlns:a16="http://schemas.microsoft.com/office/drawing/2014/main" id="{C2D821FA-5211-C040-BD29-A7606BE55D18}"/>
              </a:ext>
            </a:extLst>
          </p:cNvPr>
          <p:cNvSpPr/>
          <p:nvPr/>
        </p:nvSpPr>
        <p:spPr>
          <a:xfrm>
            <a:off x="650123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1" name="Rectangle 40">
            <a:extLst>
              <a:ext uri="{FF2B5EF4-FFF2-40B4-BE49-F238E27FC236}">
                <a16:creationId xmlns:a16="http://schemas.microsoft.com/office/drawing/2014/main" id="{51CCB31E-AFC2-AF45-B6E5-54A16DFD2398}"/>
              </a:ext>
            </a:extLst>
          </p:cNvPr>
          <p:cNvSpPr/>
          <p:nvPr/>
        </p:nvSpPr>
        <p:spPr>
          <a:xfrm>
            <a:off x="669363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Rectangle 41">
            <a:extLst>
              <a:ext uri="{FF2B5EF4-FFF2-40B4-BE49-F238E27FC236}">
                <a16:creationId xmlns:a16="http://schemas.microsoft.com/office/drawing/2014/main" id="{EDCB5B98-EFA8-A241-B514-353E171242F0}"/>
              </a:ext>
            </a:extLst>
          </p:cNvPr>
          <p:cNvSpPr/>
          <p:nvPr/>
        </p:nvSpPr>
        <p:spPr>
          <a:xfrm>
            <a:off x="4962023"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3" name="Rectangle 42">
            <a:extLst>
              <a:ext uri="{FF2B5EF4-FFF2-40B4-BE49-F238E27FC236}">
                <a16:creationId xmlns:a16="http://schemas.microsoft.com/office/drawing/2014/main" id="{31FF05D5-454D-D144-8D9A-099D6BB2823C}"/>
              </a:ext>
            </a:extLst>
          </p:cNvPr>
          <p:cNvSpPr/>
          <p:nvPr/>
        </p:nvSpPr>
        <p:spPr>
          <a:xfrm>
            <a:off x="688603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4" name="Rectangle 43">
            <a:extLst>
              <a:ext uri="{FF2B5EF4-FFF2-40B4-BE49-F238E27FC236}">
                <a16:creationId xmlns:a16="http://schemas.microsoft.com/office/drawing/2014/main" id="{87A3203B-6EFB-4646-A12B-1463726C3C40}"/>
              </a:ext>
            </a:extLst>
          </p:cNvPr>
          <p:cNvSpPr/>
          <p:nvPr/>
        </p:nvSpPr>
        <p:spPr>
          <a:xfrm>
            <a:off x="5154424"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Rectangle 44">
            <a:extLst>
              <a:ext uri="{FF2B5EF4-FFF2-40B4-BE49-F238E27FC236}">
                <a16:creationId xmlns:a16="http://schemas.microsoft.com/office/drawing/2014/main" id="{BF78899B-E12D-8647-9CEF-FC64993DEB9D}"/>
              </a:ext>
            </a:extLst>
          </p:cNvPr>
          <p:cNvSpPr/>
          <p:nvPr/>
        </p:nvSpPr>
        <p:spPr>
          <a:xfrm>
            <a:off x="5346825"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Rectangle 45">
            <a:extLst>
              <a:ext uri="{FF2B5EF4-FFF2-40B4-BE49-F238E27FC236}">
                <a16:creationId xmlns:a16="http://schemas.microsoft.com/office/drawing/2014/main" id="{B525F95C-AD57-6A44-B489-57D3A324C562}"/>
              </a:ext>
            </a:extLst>
          </p:cNvPr>
          <p:cNvSpPr/>
          <p:nvPr/>
        </p:nvSpPr>
        <p:spPr>
          <a:xfrm>
            <a:off x="5539226"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Rectangle 46">
            <a:extLst>
              <a:ext uri="{FF2B5EF4-FFF2-40B4-BE49-F238E27FC236}">
                <a16:creationId xmlns:a16="http://schemas.microsoft.com/office/drawing/2014/main" id="{C6042F0D-4B6A-4940-83CD-E45EB088EEA3}"/>
              </a:ext>
            </a:extLst>
          </p:cNvPr>
          <p:cNvSpPr/>
          <p:nvPr/>
        </p:nvSpPr>
        <p:spPr>
          <a:xfrm>
            <a:off x="5731627"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8" name="Rectangle 47">
            <a:extLst>
              <a:ext uri="{FF2B5EF4-FFF2-40B4-BE49-F238E27FC236}">
                <a16:creationId xmlns:a16="http://schemas.microsoft.com/office/drawing/2014/main" id="{C441DAA2-FD75-DF4C-BB72-1528FFBD08D7}"/>
              </a:ext>
            </a:extLst>
          </p:cNvPr>
          <p:cNvSpPr/>
          <p:nvPr/>
        </p:nvSpPr>
        <p:spPr>
          <a:xfrm>
            <a:off x="5924028"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Rectangle 48">
            <a:extLst>
              <a:ext uri="{FF2B5EF4-FFF2-40B4-BE49-F238E27FC236}">
                <a16:creationId xmlns:a16="http://schemas.microsoft.com/office/drawing/2014/main" id="{9865EDCA-24F7-CC4D-9000-FC6B17A8B84E}"/>
              </a:ext>
            </a:extLst>
          </p:cNvPr>
          <p:cNvSpPr/>
          <p:nvPr/>
        </p:nvSpPr>
        <p:spPr>
          <a:xfrm>
            <a:off x="6116429"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Rectangle 49">
            <a:extLst>
              <a:ext uri="{FF2B5EF4-FFF2-40B4-BE49-F238E27FC236}">
                <a16:creationId xmlns:a16="http://schemas.microsoft.com/office/drawing/2014/main" id="{F49230D9-ED84-3245-B2C9-E36CDC69A982}"/>
              </a:ext>
            </a:extLst>
          </p:cNvPr>
          <p:cNvSpPr/>
          <p:nvPr/>
        </p:nvSpPr>
        <p:spPr>
          <a:xfrm>
            <a:off x="6308830"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3" name="TextBox 52">
            <a:extLst>
              <a:ext uri="{FF2B5EF4-FFF2-40B4-BE49-F238E27FC236}">
                <a16:creationId xmlns:a16="http://schemas.microsoft.com/office/drawing/2014/main" id="{81CE1BE6-5D90-D640-89C4-76AB151BF501}"/>
              </a:ext>
            </a:extLst>
          </p:cNvPr>
          <p:cNvSpPr txBox="1"/>
          <p:nvPr/>
        </p:nvSpPr>
        <p:spPr>
          <a:xfrm>
            <a:off x="3044183" y="5081329"/>
            <a:ext cx="181498" cy="276999"/>
          </a:xfrm>
          <a:prstGeom prst="rect">
            <a:avLst/>
          </a:prstGeom>
          <a:noFill/>
        </p:spPr>
        <p:txBody>
          <a:bodyPr wrap="square" rtlCol="0">
            <a:spAutoFit/>
          </a:bodyPr>
          <a:lstStyle/>
          <a:p>
            <a:pPr algn="ctr"/>
            <a:r>
              <a:rPr lang="nb-NO" sz="1200" dirty="0"/>
              <a:t>*</a:t>
            </a:r>
          </a:p>
        </p:txBody>
      </p:sp>
      <p:sp>
        <p:nvSpPr>
          <p:cNvPr id="57" name="TextBox 56">
            <a:extLst>
              <a:ext uri="{FF2B5EF4-FFF2-40B4-BE49-F238E27FC236}">
                <a16:creationId xmlns:a16="http://schemas.microsoft.com/office/drawing/2014/main" id="{C8DD2EB7-80B3-AC41-AB7B-D089E97392E7}"/>
              </a:ext>
            </a:extLst>
          </p:cNvPr>
          <p:cNvSpPr txBox="1"/>
          <p:nvPr/>
        </p:nvSpPr>
        <p:spPr>
          <a:xfrm>
            <a:off x="3428175" y="5081329"/>
            <a:ext cx="181498" cy="276999"/>
          </a:xfrm>
          <a:prstGeom prst="rect">
            <a:avLst/>
          </a:prstGeom>
          <a:noFill/>
        </p:spPr>
        <p:txBody>
          <a:bodyPr wrap="square" rtlCol="0">
            <a:spAutoFit/>
          </a:bodyPr>
          <a:lstStyle/>
          <a:p>
            <a:pPr algn="ctr"/>
            <a:r>
              <a:rPr lang="nb-NO" sz="1200" dirty="0"/>
              <a:t>*</a:t>
            </a:r>
          </a:p>
        </p:txBody>
      </p:sp>
      <p:sp>
        <p:nvSpPr>
          <p:cNvPr id="59" name="TextBox 58">
            <a:extLst>
              <a:ext uri="{FF2B5EF4-FFF2-40B4-BE49-F238E27FC236}">
                <a16:creationId xmlns:a16="http://schemas.microsoft.com/office/drawing/2014/main" id="{68627574-B37F-0D4B-8FEB-83CDAE9B74BB}"/>
              </a:ext>
            </a:extLst>
          </p:cNvPr>
          <p:cNvSpPr txBox="1"/>
          <p:nvPr/>
        </p:nvSpPr>
        <p:spPr>
          <a:xfrm>
            <a:off x="3812167" y="5081329"/>
            <a:ext cx="181498" cy="276999"/>
          </a:xfrm>
          <a:prstGeom prst="rect">
            <a:avLst/>
          </a:prstGeom>
          <a:noFill/>
        </p:spPr>
        <p:txBody>
          <a:bodyPr wrap="square" rtlCol="0">
            <a:spAutoFit/>
          </a:bodyPr>
          <a:lstStyle/>
          <a:p>
            <a:pPr algn="ctr"/>
            <a:r>
              <a:rPr lang="nb-NO" sz="1200" dirty="0"/>
              <a:t>*</a:t>
            </a:r>
          </a:p>
        </p:txBody>
      </p:sp>
      <p:sp>
        <p:nvSpPr>
          <p:cNvPr id="67" name="TextBox 66">
            <a:extLst>
              <a:ext uri="{FF2B5EF4-FFF2-40B4-BE49-F238E27FC236}">
                <a16:creationId xmlns:a16="http://schemas.microsoft.com/office/drawing/2014/main" id="{8EC78205-57FB-284E-97F8-1881600859AC}"/>
              </a:ext>
            </a:extLst>
          </p:cNvPr>
          <p:cNvSpPr txBox="1"/>
          <p:nvPr/>
        </p:nvSpPr>
        <p:spPr>
          <a:xfrm>
            <a:off x="5348135" y="5081329"/>
            <a:ext cx="181498" cy="276999"/>
          </a:xfrm>
          <a:prstGeom prst="rect">
            <a:avLst/>
          </a:prstGeom>
          <a:noFill/>
        </p:spPr>
        <p:txBody>
          <a:bodyPr wrap="square" rtlCol="0">
            <a:spAutoFit/>
          </a:bodyPr>
          <a:lstStyle/>
          <a:p>
            <a:pPr algn="ctr"/>
            <a:r>
              <a:rPr lang="nb-NO" sz="1200" dirty="0"/>
              <a:t>*</a:t>
            </a:r>
          </a:p>
        </p:txBody>
      </p:sp>
      <p:sp>
        <p:nvSpPr>
          <p:cNvPr id="71" name="TextBox 70">
            <a:extLst>
              <a:ext uri="{FF2B5EF4-FFF2-40B4-BE49-F238E27FC236}">
                <a16:creationId xmlns:a16="http://schemas.microsoft.com/office/drawing/2014/main" id="{A74E3DFC-66D7-CC4B-B1D0-C4A4D54B9600}"/>
              </a:ext>
            </a:extLst>
          </p:cNvPr>
          <p:cNvSpPr txBox="1"/>
          <p:nvPr/>
        </p:nvSpPr>
        <p:spPr>
          <a:xfrm>
            <a:off x="6116119" y="5081329"/>
            <a:ext cx="181498" cy="276999"/>
          </a:xfrm>
          <a:prstGeom prst="rect">
            <a:avLst/>
          </a:prstGeom>
          <a:noFill/>
        </p:spPr>
        <p:txBody>
          <a:bodyPr wrap="square" rtlCol="0">
            <a:spAutoFit/>
          </a:bodyPr>
          <a:lstStyle/>
          <a:p>
            <a:pPr algn="ctr"/>
            <a:r>
              <a:rPr lang="nb-NO" sz="1200" dirty="0"/>
              <a:t>*</a:t>
            </a:r>
          </a:p>
        </p:txBody>
      </p:sp>
      <p:sp>
        <p:nvSpPr>
          <p:cNvPr id="72" name="TextBox 71">
            <a:extLst>
              <a:ext uri="{FF2B5EF4-FFF2-40B4-BE49-F238E27FC236}">
                <a16:creationId xmlns:a16="http://schemas.microsoft.com/office/drawing/2014/main" id="{09C03863-7F8C-8342-82CD-1FD76ECAA0CE}"/>
              </a:ext>
            </a:extLst>
          </p:cNvPr>
          <p:cNvSpPr txBox="1"/>
          <p:nvPr/>
        </p:nvSpPr>
        <p:spPr>
          <a:xfrm>
            <a:off x="6308115" y="5081329"/>
            <a:ext cx="181498" cy="276999"/>
          </a:xfrm>
          <a:prstGeom prst="rect">
            <a:avLst/>
          </a:prstGeom>
          <a:noFill/>
        </p:spPr>
        <p:txBody>
          <a:bodyPr wrap="square" rtlCol="0">
            <a:spAutoFit/>
          </a:bodyPr>
          <a:lstStyle/>
          <a:p>
            <a:pPr algn="ctr"/>
            <a:r>
              <a:rPr lang="nb-NO" sz="1200" dirty="0"/>
              <a:t>*</a:t>
            </a:r>
          </a:p>
        </p:txBody>
      </p:sp>
      <p:sp>
        <p:nvSpPr>
          <p:cNvPr id="73" name="TextBox 72">
            <a:extLst>
              <a:ext uri="{FF2B5EF4-FFF2-40B4-BE49-F238E27FC236}">
                <a16:creationId xmlns:a16="http://schemas.microsoft.com/office/drawing/2014/main" id="{68968E5D-B9D0-C048-87F4-9EE15C972A89}"/>
              </a:ext>
            </a:extLst>
          </p:cNvPr>
          <p:cNvSpPr txBox="1"/>
          <p:nvPr/>
        </p:nvSpPr>
        <p:spPr>
          <a:xfrm>
            <a:off x="6500111" y="5081329"/>
            <a:ext cx="181498" cy="276999"/>
          </a:xfrm>
          <a:prstGeom prst="rect">
            <a:avLst/>
          </a:prstGeom>
          <a:noFill/>
        </p:spPr>
        <p:txBody>
          <a:bodyPr wrap="square" rtlCol="0">
            <a:spAutoFit/>
          </a:bodyPr>
          <a:lstStyle/>
          <a:p>
            <a:pPr algn="ctr"/>
            <a:r>
              <a:rPr lang="nb-NO" sz="1200" dirty="0"/>
              <a:t>*</a:t>
            </a:r>
          </a:p>
        </p:txBody>
      </p:sp>
      <p:sp>
        <p:nvSpPr>
          <p:cNvPr id="78" name="Rectangle 77">
            <a:extLst>
              <a:ext uri="{FF2B5EF4-FFF2-40B4-BE49-F238E27FC236}">
                <a16:creationId xmlns:a16="http://schemas.microsoft.com/office/drawing/2014/main" id="{E24A9918-725C-FF44-B2F7-C6EECB7387AF}"/>
              </a:ext>
            </a:extLst>
          </p:cNvPr>
          <p:cNvSpPr/>
          <p:nvPr/>
        </p:nvSpPr>
        <p:spPr>
          <a:xfrm>
            <a:off x="7163244" y="5018871"/>
            <a:ext cx="1569660"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D = 7/23 </a:t>
            </a:r>
            <a:endParaRPr lang="nb-NO" sz="2000" dirty="0">
              <a:latin typeface="Andale Mono" panose="020B0509000000000004" pitchFamily="49" charset="0"/>
            </a:endParaRPr>
          </a:p>
        </p:txBody>
      </p:sp>
      <p:sp>
        <p:nvSpPr>
          <p:cNvPr id="182" name="Rectangle 181">
            <a:extLst>
              <a:ext uri="{FF2B5EF4-FFF2-40B4-BE49-F238E27FC236}">
                <a16:creationId xmlns:a16="http://schemas.microsoft.com/office/drawing/2014/main" id="{AE831C55-84DC-B042-929A-B9C80EC8DDC4}"/>
              </a:ext>
            </a:extLst>
          </p:cNvPr>
          <p:cNvSpPr/>
          <p:nvPr/>
        </p:nvSpPr>
        <p:spPr>
          <a:xfrm>
            <a:off x="2646041" y="5843854"/>
            <a:ext cx="7017819"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FOR SMALL NUMBERS OF CHANGES, CAN USE </a:t>
            </a:r>
            <a:r>
              <a:rPr lang="nb-NO" b="1" i="1" dirty="0">
                <a:latin typeface="Calibri Light" panose="020F0302020204030204" pitchFamily="34" charset="0"/>
                <a:cs typeface="Calibri Light" panose="020F0302020204030204" pitchFamily="34" charset="0"/>
              </a:rPr>
              <a:t>D</a:t>
            </a:r>
            <a:r>
              <a:rPr lang="nb-NO" dirty="0">
                <a:latin typeface="Calibri Light" panose="020F0302020204030204" pitchFamily="34" charset="0"/>
                <a:cs typeface="Calibri Light" panose="020F0302020204030204" pitchFamily="34" charset="0"/>
              </a:rPr>
              <a:t> AS A DISTANCE MEASURE</a:t>
            </a:r>
          </a:p>
        </p:txBody>
      </p:sp>
      <p:sp>
        <p:nvSpPr>
          <p:cNvPr id="2" name="TextBox 1">
            <a:extLst>
              <a:ext uri="{FF2B5EF4-FFF2-40B4-BE49-F238E27FC236}">
                <a16:creationId xmlns:a16="http://schemas.microsoft.com/office/drawing/2014/main" id="{B19B2191-A14F-D643-C9D2-B6681D84B372}"/>
              </a:ext>
            </a:extLst>
          </p:cNvPr>
          <p:cNvSpPr txBox="1"/>
          <p:nvPr/>
        </p:nvSpPr>
        <p:spPr>
          <a:xfrm>
            <a:off x="277658" y="177452"/>
            <a:ext cx="11684697" cy="1384995"/>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This is probably fine for this application, as the sequences are short and we just want to get a general idea of the differences between the sets of seed regions for human and mouse</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2726466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11D9A8-9FA7-8044-B829-EE025B034F67}"/>
              </a:ext>
            </a:extLst>
          </p:cNvPr>
          <p:cNvPicPr>
            <a:picLocks noChangeAspect="1"/>
          </p:cNvPicPr>
          <p:nvPr/>
        </p:nvPicPr>
        <p:blipFill>
          <a:blip r:embed="rId2"/>
          <a:stretch>
            <a:fillRect/>
          </a:stretch>
        </p:blipFill>
        <p:spPr>
          <a:xfrm>
            <a:off x="1964280" y="3586658"/>
            <a:ext cx="4419304" cy="251317"/>
          </a:xfrm>
          <a:prstGeom prst="rect">
            <a:avLst/>
          </a:prstGeom>
        </p:spPr>
      </p:pic>
      <p:pic>
        <p:nvPicPr>
          <p:cNvPr id="11" name="Picture 10">
            <a:extLst>
              <a:ext uri="{FF2B5EF4-FFF2-40B4-BE49-F238E27FC236}">
                <a16:creationId xmlns:a16="http://schemas.microsoft.com/office/drawing/2014/main" id="{C5BF36F2-F143-8140-B5F5-FB020BBDFC50}"/>
              </a:ext>
            </a:extLst>
          </p:cNvPr>
          <p:cNvPicPr>
            <a:picLocks noChangeAspect="1"/>
          </p:cNvPicPr>
          <p:nvPr/>
        </p:nvPicPr>
        <p:blipFill>
          <a:blip r:embed="rId3"/>
          <a:stretch>
            <a:fillRect/>
          </a:stretch>
        </p:blipFill>
        <p:spPr>
          <a:xfrm>
            <a:off x="1964280" y="3988000"/>
            <a:ext cx="4419312" cy="251537"/>
          </a:xfrm>
          <a:prstGeom prst="rect">
            <a:avLst/>
          </a:prstGeom>
        </p:spPr>
      </p:pic>
      <p:sp>
        <p:nvSpPr>
          <p:cNvPr id="12" name="TextBox 11">
            <a:extLst>
              <a:ext uri="{FF2B5EF4-FFF2-40B4-BE49-F238E27FC236}">
                <a16:creationId xmlns:a16="http://schemas.microsoft.com/office/drawing/2014/main" id="{CAEE8951-1851-E84D-AF4B-93BCB7AB5F79}"/>
              </a:ext>
            </a:extLst>
          </p:cNvPr>
          <p:cNvSpPr txBox="1"/>
          <p:nvPr/>
        </p:nvSpPr>
        <p:spPr>
          <a:xfrm>
            <a:off x="3254377" y="1663229"/>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ANCESTOR</a:t>
            </a:r>
          </a:p>
        </p:txBody>
      </p:sp>
      <p:sp>
        <p:nvSpPr>
          <p:cNvPr id="13" name="TextBox 12">
            <a:extLst>
              <a:ext uri="{FF2B5EF4-FFF2-40B4-BE49-F238E27FC236}">
                <a16:creationId xmlns:a16="http://schemas.microsoft.com/office/drawing/2014/main" id="{88E2DD17-ABDA-524B-9D29-C64EE629AE47}"/>
              </a:ext>
            </a:extLst>
          </p:cNvPr>
          <p:cNvSpPr txBox="1"/>
          <p:nvPr/>
        </p:nvSpPr>
        <p:spPr>
          <a:xfrm>
            <a:off x="2215549" y="2539106"/>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1</a:t>
            </a:r>
          </a:p>
        </p:txBody>
      </p:sp>
      <p:sp>
        <p:nvSpPr>
          <p:cNvPr id="14" name="TextBox 13">
            <a:extLst>
              <a:ext uri="{FF2B5EF4-FFF2-40B4-BE49-F238E27FC236}">
                <a16:creationId xmlns:a16="http://schemas.microsoft.com/office/drawing/2014/main" id="{015E7456-AFFC-954E-868F-A724244EDFFF}"/>
              </a:ext>
            </a:extLst>
          </p:cNvPr>
          <p:cNvSpPr txBox="1"/>
          <p:nvPr/>
        </p:nvSpPr>
        <p:spPr>
          <a:xfrm>
            <a:off x="4293204" y="2539106"/>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2</a:t>
            </a:r>
          </a:p>
        </p:txBody>
      </p:sp>
      <p:cxnSp>
        <p:nvCxnSpPr>
          <p:cNvPr id="16" name="Straight Connector 15">
            <a:extLst>
              <a:ext uri="{FF2B5EF4-FFF2-40B4-BE49-F238E27FC236}">
                <a16:creationId xmlns:a16="http://schemas.microsoft.com/office/drawing/2014/main" id="{2C141299-E316-8744-8763-B52B8D09EC51}"/>
              </a:ext>
            </a:extLst>
          </p:cNvPr>
          <p:cNvCxnSpPr>
            <a:stCxn id="12" idx="2"/>
            <a:endCxn id="13" idx="0"/>
          </p:cNvCxnSpPr>
          <p:nvPr/>
        </p:nvCxnSpPr>
        <p:spPr>
          <a:xfrm flipH="1">
            <a:off x="3135736" y="2032562"/>
            <a:ext cx="1038828" cy="5065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248CEF0-C198-694B-ABF5-8751D6A9971A}"/>
              </a:ext>
            </a:extLst>
          </p:cNvPr>
          <p:cNvCxnSpPr>
            <a:stCxn id="12" idx="2"/>
            <a:endCxn id="14" idx="0"/>
          </p:cNvCxnSpPr>
          <p:nvPr/>
        </p:nvCxnSpPr>
        <p:spPr>
          <a:xfrm>
            <a:off x="4174565" y="2032562"/>
            <a:ext cx="1038827" cy="5065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9" name="Down Arrow 18">
            <a:extLst>
              <a:ext uri="{FF2B5EF4-FFF2-40B4-BE49-F238E27FC236}">
                <a16:creationId xmlns:a16="http://schemas.microsoft.com/office/drawing/2014/main" id="{A8DB27B7-2D57-264B-8830-98AA9348D454}"/>
              </a:ext>
            </a:extLst>
          </p:cNvPr>
          <p:cNvSpPr/>
          <p:nvPr/>
        </p:nvSpPr>
        <p:spPr>
          <a:xfrm>
            <a:off x="6351266" y="1720724"/>
            <a:ext cx="151587" cy="1130219"/>
          </a:xfrm>
          <a:prstGeom prst="downArrow">
            <a:avLst>
              <a:gd name="adj1" fmla="val 35972"/>
              <a:gd name="adj2" fmla="val 1797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TextBox 19">
            <a:extLst>
              <a:ext uri="{FF2B5EF4-FFF2-40B4-BE49-F238E27FC236}">
                <a16:creationId xmlns:a16="http://schemas.microsoft.com/office/drawing/2014/main" id="{C76B6938-0763-0843-8D1B-179D193F21DB}"/>
              </a:ext>
            </a:extLst>
          </p:cNvPr>
          <p:cNvSpPr txBox="1"/>
          <p:nvPr/>
        </p:nvSpPr>
        <p:spPr>
          <a:xfrm>
            <a:off x="6469906" y="2014991"/>
            <a:ext cx="713657" cy="461665"/>
          </a:xfrm>
          <a:prstGeom prst="rect">
            <a:avLst/>
          </a:prstGeom>
          <a:noFill/>
        </p:spPr>
        <p:txBody>
          <a:bodyPr wrap="none" rtlCol="0">
            <a:spAutoFit/>
          </a:bodyPr>
          <a:lstStyle/>
          <a:p>
            <a:r>
              <a:rPr lang="nb-NO" sz="2400" i="1" dirty="0">
                <a:latin typeface="Times" pitchFamily="2" charset="0"/>
              </a:rPr>
              <a:t>time</a:t>
            </a:r>
          </a:p>
        </p:txBody>
      </p:sp>
      <p:sp>
        <p:nvSpPr>
          <p:cNvPr id="21" name="Rectangle 20">
            <a:extLst>
              <a:ext uri="{FF2B5EF4-FFF2-40B4-BE49-F238E27FC236}">
                <a16:creationId xmlns:a16="http://schemas.microsoft.com/office/drawing/2014/main" id="{1CF509F6-FD89-4241-AB74-323C63B3E64A}"/>
              </a:ext>
            </a:extLst>
          </p:cNvPr>
          <p:cNvSpPr/>
          <p:nvPr/>
        </p:nvSpPr>
        <p:spPr>
          <a:xfrm>
            <a:off x="6474313" y="3918935"/>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2</a:t>
            </a:r>
            <a:endParaRPr lang="nb-NO" sz="2000" dirty="0">
              <a:latin typeface="Andale Mono" panose="020B0509000000000004" pitchFamily="49" charset="0"/>
            </a:endParaRPr>
          </a:p>
        </p:txBody>
      </p:sp>
      <p:sp>
        <p:nvSpPr>
          <p:cNvPr id="22" name="Rectangle 21">
            <a:extLst>
              <a:ext uri="{FF2B5EF4-FFF2-40B4-BE49-F238E27FC236}">
                <a16:creationId xmlns:a16="http://schemas.microsoft.com/office/drawing/2014/main" id="{267FBB43-B070-AF49-9CC9-6CB88142893E}"/>
              </a:ext>
            </a:extLst>
          </p:cNvPr>
          <p:cNvSpPr/>
          <p:nvPr/>
        </p:nvSpPr>
        <p:spPr>
          <a:xfrm>
            <a:off x="6474313" y="3517483"/>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1</a:t>
            </a:r>
            <a:endParaRPr lang="nb-NO" sz="2000" dirty="0">
              <a:latin typeface="Andale Mono" panose="020B0509000000000004" pitchFamily="49" charset="0"/>
            </a:endParaRPr>
          </a:p>
        </p:txBody>
      </p:sp>
      <p:grpSp>
        <p:nvGrpSpPr>
          <p:cNvPr id="77" name="Group 76">
            <a:extLst>
              <a:ext uri="{FF2B5EF4-FFF2-40B4-BE49-F238E27FC236}">
                <a16:creationId xmlns:a16="http://schemas.microsoft.com/office/drawing/2014/main" id="{E15B1996-155A-7846-8098-F7B6B4C8246E}"/>
              </a:ext>
            </a:extLst>
          </p:cNvPr>
          <p:cNvGrpSpPr/>
          <p:nvPr/>
        </p:nvGrpSpPr>
        <p:grpSpPr>
          <a:xfrm>
            <a:off x="1971260" y="3166435"/>
            <a:ext cx="4407338" cy="276999"/>
            <a:chOff x="409682" y="3052580"/>
            <a:chExt cx="4407338" cy="276999"/>
          </a:xfrm>
        </p:grpSpPr>
        <p:sp>
          <p:nvSpPr>
            <p:cNvPr id="24" name="Rectangle 23">
              <a:extLst>
                <a:ext uri="{FF2B5EF4-FFF2-40B4-BE49-F238E27FC236}">
                  <a16:creationId xmlns:a16="http://schemas.microsoft.com/office/drawing/2014/main" id="{700966D9-C01B-434A-B4F5-917CB72E0D70}"/>
                </a:ext>
              </a:extLst>
            </p:cNvPr>
            <p:cNvSpPr/>
            <p:nvPr/>
          </p:nvSpPr>
          <p:spPr>
            <a:xfrm>
              <a:off x="409682"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Rectangle 24">
              <a:extLst>
                <a:ext uri="{FF2B5EF4-FFF2-40B4-BE49-F238E27FC236}">
                  <a16:creationId xmlns:a16="http://schemas.microsoft.com/office/drawing/2014/main" id="{742E283A-F716-684E-B589-2C66FF422C10}"/>
                </a:ext>
              </a:extLst>
            </p:cNvPr>
            <p:cNvSpPr/>
            <p:nvPr/>
          </p:nvSpPr>
          <p:spPr>
            <a:xfrm>
              <a:off x="595103"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10EB2E4C-B698-8F48-8A9D-833056608443}"/>
                </a:ext>
              </a:extLst>
            </p:cNvPr>
            <p:cNvSpPr/>
            <p:nvPr/>
          </p:nvSpPr>
          <p:spPr>
            <a:xfrm>
              <a:off x="787504"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A1029E81-B5A4-EB4A-8550-04F23BFB2B5F}"/>
                </a:ext>
              </a:extLst>
            </p:cNvPr>
            <p:cNvSpPr/>
            <p:nvPr/>
          </p:nvSpPr>
          <p:spPr>
            <a:xfrm>
              <a:off x="979905"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563BF31A-168D-374A-B56D-7B7E51586A16}"/>
                </a:ext>
              </a:extLst>
            </p:cNvPr>
            <p:cNvSpPr/>
            <p:nvPr/>
          </p:nvSpPr>
          <p:spPr>
            <a:xfrm>
              <a:off x="1172306"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Rectangle 28">
              <a:extLst>
                <a:ext uri="{FF2B5EF4-FFF2-40B4-BE49-F238E27FC236}">
                  <a16:creationId xmlns:a16="http://schemas.microsoft.com/office/drawing/2014/main" id="{45F06FFE-936D-D042-9BDE-C8C211D0B420}"/>
                </a:ext>
              </a:extLst>
            </p:cNvPr>
            <p:cNvSpPr/>
            <p:nvPr/>
          </p:nvSpPr>
          <p:spPr>
            <a:xfrm>
              <a:off x="1364707"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6F853D44-C240-BF49-BBD6-740ABD91E5CC}"/>
                </a:ext>
              </a:extLst>
            </p:cNvPr>
            <p:cNvSpPr/>
            <p:nvPr/>
          </p:nvSpPr>
          <p:spPr>
            <a:xfrm>
              <a:off x="1557108"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Rectangle 30">
              <a:extLst>
                <a:ext uri="{FF2B5EF4-FFF2-40B4-BE49-F238E27FC236}">
                  <a16:creationId xmlns:a16="http://schemas.microsoft.com/office/drawing/2014/main" id="{012EFEDA-5F52-954A-842A-AA9F5CBABA25}"/>
                </a:ext>
              </a:extLst>
            </p:cNvPr>
            <p:cNvSpPr/>
            <p:nvPr/>
          </p:nvSpPr>
          <p:spPr>
            <a:xfrm>
              <a:off x="1749509"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Rectangle 31">
              <a:extLst>
                <a:ext uri="{FF2B5EF4-FFF2-40B4-BE49-F238E27FC236}">
                  <a16:creationId xmlns:a16="http://schemas.microsoft.com/office/drawing/2014/main" id="{00DBED12-6F35-754F-BB5E-96635A3EC111}"/>
                </a:ext>
              </a:extLst>
            </p:cNvPr>
            <p:cNvSpPr/>
            <p:nvPr/>
          </p:nvSpPr>
          <p:spPr>
            <a:xfrm>
              <a:off x="1941910"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Rectangle 32">
              <a:extLst>
                <a:ext uri="{FF2B5EF4-FFF2-40B4-BE49-F238E27FC236}">
                  <a16:creationId xmlns:a16="http://schemas.microsoft.com/office/drawing/2014/main" id="{0B29F880-622A-8349-BC84-8ED508F0FD21}"/>
                </a:ext>
              </a:extLst>
            </p:cNvPr>
            <p:cNvSpPr/>
            <p:nvPr/>
          </p:nvSpPr>
          <p:spPr>
            <a:xfrm>
              <a:off x="2134311"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Rectangle 33">
              <a:extLst>
                <a:ext uri="{FF2B5EF4-FFF2-40B4-BE49-F238E27FC236}">
                  <a16:creationId xmlns:a16="http://schemas.microsoft.com/office/drawing/2014/main" id="{CA2F264E-8D34-1B4C-8E50-29E5D9F6D187}"/>
                </a:ext>
              </a:extLst>
            </p:cNvPr>
            <p:cNvSpPr/>
            <p:nvPr/>
          </p:nvSpPr>
          <p:spPr>
            <a:xfrm>
              <a:off x="2326712"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Rectangle 34">
              <a:extLst>
                <a:ext uri="{FF2B5EF4-FFF2-40B4-BE49-F238E27FC236}">
                  <a16:creationId xmlns:a16="http://schemas.microsoft.com/office/drawing/2014/main" id="{66F63ED1-762C-9E40-8A53-ABFF8C795E5D}"/>
                </a:ext>
              </a:extLst>
            </p:cNvPr>
            <p:cNvSpPr/>
            <p:nvPr/>
          </p:nvSpPr>
          <p:spPr>
            <a:xfrm>
              <a:off x="2519113"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0" name="Rectangle 39">
              <a:extLst>
                <a:ext uri="{FF2B5EF4-FFF2-40B4-BE49-F238E27FC236}">
                  <a16:creationId xmlns:a16="http://schemas.microsoft.com/office/drawing/2014/main" id="{C2D821FA-5211-C040-BD29-A7606BE55D18}"/>
                </a:ext>
              </a:extLst>
            </p:cNvPr>
            <p:cNvSpPr/>
            <p:nvPr/>
          </p:nvSpPr>
          <p:spPr>
            <a:xfrm>
              <a:off x="4250722"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1" name="Rectangle 40">
              <a:extLst>
                <a:ext uri="{FF2B5EF4-FFF2-40B4-BE49-F238E27FC236}">
                  <a16:creationId xmlns:a16="http://schemas.microsoft.com/office/drawing/2014/main" id="{51CCB31E-AFC2-AF45-B6E5-54A16DFD2398}"/>
                </a:ext>
              </a:extLst>
            </p:cNvPr>
            <p:cNvSpPr/>
            <p:nvPr/>
          </p:nvSpPr>
          <p:spPr>
            <a:xfrm>
              <a:off x="4443123"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Rectangle 41">
              <a:extLst>
                <a:ext uri="{FF2B5EF4-FFF2-40B4-BE49-F238E27FC236}">
                  <a16:creationId xmlns:a16="http://schemas.microsoft.com/office/drawing/2014/main" id="{EDCB5B98-EFA8-A241-B514-353E171242F0}"/>
                </a:ext>
              </a:extLst>
            </p:cNvPr>
            <p:cNvSpPr/>
            <p:nvPr/>
          </p:nvSpPr>
          <p:spPr>
            <a:xfrm>
              <a:off x="2711514"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3" name="Rectangle 42">
              <a:extLst>
                <a:ext uri="{FF2B5EF4-FFF2-40B4-BE49-F238E27FC236}">
                  <a16:creationId xmlns:a16="http://schemas.microsoft.com/office/drawing/2014/main" id="{31FF05D5-454D-D144-8D9A-099D6BB2823C}"/>
                </a:ext>
              </a:extLst>
            </p:cNvPr>
            <p:cNvSpPr/>
            <p:nvPr/>
          </p:nvSpPr>
          <p:spPr>
            <a:xfrm>
              <a:off x="4635522"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4" name="Rectangle 43">
              <a:extLst>
                <a:ext uri="{FF2B5EF4-FFF2-40B4-BE49-F238E27FC236}">
                  <a16:creationId xmlns:a16="http://schemas.microsoft.com/office/drawing/2014/main" id="{87A3203B-6EFB-4646-A12B-1463726C3C40}"/>
                </a:ext>
              </a:extLst>
            </p:cNvPr>
            <p:cNvSpPr/>
            <p:nvPr/>
          </p:nvSpPr>
          <p:spPr>
            <a:xfrm>
              <a:off x="2903915"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Rectangle 44">
              <a:extLst>
                <a:ext uri="{FF2B5EF4-FFF2-40B4-BE49-F238E27FC236}">
                  <a16:creationId xmlns:a16="http://schemas.microsoft.com/office/drawing/2014/main" id="{BF78899B-E12D-8647-9CEF-FC64993DEB9D}"/>
                </a:ext>
              </a:extLst>
            </p:cNvPr>
            <p:cNvSpPr/>
            <p:nvPr/>
          </p:nvSpPr>
          <p:spPr>
            <a:xfrm>
              <a:off x="3096316"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Rectangle 45">
              <a:extLst>
                <a:ext uri="{FF2B5EF4-FFF2-40B4-BE49-F238E27FC236}">
                  <a16:creationId xmlns:a16="http://schemas.microsoft.com/office/drawing/2014/main" id="{B525F95C-AD57-6A44-B489-57D3A324C562}"/>
                </a:ext>
              </a:extLst>
            </p:cNvPr>
            <p:cNvSpPr/>
            <p:nvPr/>
          </p:nvSpPr>
          <p:spPr>
            <a:xfrm>
              <a:off x="3288717"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Rectangle 46">
              <a:extLst>
                <a:ext uri="{FF2B5EF4-FFF2-40B4-BE49-F238E27FC236}">
                  <a16:creationId xmlns:a16="http://schemas.microsoft.com/office/drawing/2014/main" id="{C6042F0D-4B6A-4940-83CD-E45EB088EEA3}"/>
                </a:ext>
              </a:extLst>
            </p:cNvPr>
            <p:cNvSpPr/>
            <p:nvPr/>
          </p:nvSpPr>
          <p:spPr>
            <a:xfrm>
              <a:off x="3481118"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8" name="Rectangle 47">
              <a:extLst>
                <a:ext uri="{FF2B5EF4-FFF2-40B4-BE49-F238E27FC236}">
                  <a16:creationId xmlns:a16="http://schemas.microsoft.com/office/drawing/2014/main" id="{C441DAA2-FD75-DF4C-BB72-1528FFBD08D7}"/>
                </a:ext>
              </a:extLst>
            </p:cNvPr>
            <p:cNvSpPr/>
            <p:nvPr/>
          </p:nvSpPr>
          <p:spPr>
            <a:xfrm>
              <a:off x="3673519"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Rectangle 48">
              <a:extLst>
                <a:ext uri="{FF2B5EF4-FFF2-40B4-BE49-F238E27FC236}">
                  <a16:creationId xmlns:a16="http://schemas.microsoft.com/office/drawing/2014/main" id="{9865EDCA-24F7-CC4D-9000-FC6B17A8B84E}"/>
                </a:ext>
              </a:extLst>
            </p:cNvPr>
            <p:cNvSpPr/>
            <p:nvPr/>
          </p:nvSpPr>
          <p:spPr>
            <a:xfrm>
              <a:off x="3865920"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Rectangle 49">
              <a:extLst>
                <a:ext uri="{FF2B5EF4-FFF2-40B4-BE49-F238E27FC236}">
                  <a16:creationId xmlns:a16="http://schemas.microsoft.com/office/drawing/2014/main" id="{F49230D9-ED84-3245-B2C9-E36CDC69A982}"/>
                </a:ext>
              </a:extLst>
            </p:cNvPr>
            <p:cNvSpPr/>
            <p:nvPr/>
          </p:nvSpPr>
          <p:spPr>
            <a:xfrm>
              <a:off x="4058321" y="3064520"/>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TextBox 50">
              <a:extLst>
                <a:ext uri="{FF2B5EF4-FFF2-40B4-BE49-F238E27FC236}">
                  <a16:creationId xmlns:a16="http://schemas.microsoft.com/office/drawing/2014/main" id="{4C1AC070-E478-C348-8A8C-291AA4A15B6F}"/>
                </a:ext>
              </a:extLst>
            </p:cNvPr>
            <p:cNvSpPr txBox="1"/>
            <p:nvPr/>
          </p:nvSpPr>
          <p:spPr>
            <a:xfrm>
              <a:off x="409682" y="3052580"/>
              <a:ext cx="181498" cy="276999"/>
            </a:xfrm>
            <a:prstGeom prst="rect">
              <a:avLst/>
            </a:prstGeom>
            <a:noFill/>
          </p:spPr>
          <p:txBody>
            <a:bodyPr wrap="square" rtlCol="0">
              <a:spAutoFit/>
            </a:bodyPr>
            <a:lstStyle/>
            <a:p>
              <a:pPr algn="ctr"/>
              <a:r>
                <a:rPr lang="nb-NO" sz="1200" dirty="0"/>
                <a:t>?</a:t>
              </a:r>
            </a:p>
          </p:txBody>
        </p:sp>
        <p:sp>
          <p:nvSpPr>
            <p:cNvPr id="52" name="TextBox 51">
              <a:extLst>
                <a:ext uri="{FF2B5EF4-FFF2-40B4-BE49-F238E27FC236}">
                  <a16:creationId xmlns:a16="http://schemas.microsoft.com/office/drawing/2014/main" id="{D0251022-A202-0E43-B11B-2790BE8B195B}"/>
                </a:ext>
              </a:extLst>
            </p:cNvPr>
            <p:cNvSpPr txBox="1"/>
            <p:nvPr/>
          </p:nvSpPr>
          <p:spPr>
            <a:xfrm>
              <a:off x="601678" y="3052580"/>
              <a:ext cx="181498" cy="276999"/>
            </a:xfrm>
            <a:prstGeom prst="rect">
              <a:avLst/>
            </a:prstGeom>
            <a:noFill/>
          </p:spPr>
          <p:txBody>
            <a:bodyPr wrap="square" rtlCol="0">
              <a:spAutoFit/>
            </a:bodyPr>
            <a:lstStyle/>
            <a:p>
              <a:pPr algn="ctr"/>
              <a:r>
                <a:rPr lang="nb-NO" sz="1200" dirty="0"/>
                <a:t>?</a:t>
              </a:r>
            </a:p>
          </p:txBody>
        </p:sp>
        <p:sp>
          <p:nvSpPr>
            <p:cNvPr id="53" name="TextBox 52">
              <a:extLst>
                <a:ext uri="{FF2B5EF4-FFF2-40B4-BE49-F238E27FC236}">
                  <a16:creationId xmlns:a16="http://schemas.microsoft.com/office/drawing/2014/main" id="{81CE1BE6-5D90-D640-89C4-76AB151BF501}"/>
                </a:ext>
              </a:extLst>
            </p:cNvPr>
            <p:cNvSpPr txBox="1"/>
            <p:nvPr/>
          </p:nvSpPr>
          <p:spPr>
            <a:xfrm>
              <a:off x="793674" y="3052580"/>
              <a:ext cx="181498" cy="276999"/>
            </a:xfrm>
            <a:prstGeom prst="rect">
              <a:avLst/>
            </a:prstGeom>
            <a:noFill/>
          </p:spPr>
          <p:txBody>
            <a:bodyPr wrap="square" rtlCol="0">
              <a:spAutoFit/>
            </a:bodyPr>
            <a:lstStyle/>
            <a:p>
              <a:pPr algn="ctr"/>
              <a:r>
                <a:rPr lang="nb-NO" sz="1200" dirty="0"/>
                <a:t>?</a:t>
              </a:r>
            </a:p>
          </p:txBody>
        </p:sp>
        <p:sp>
          <p:nvSpPr>
            <p:cNvPr id="54" name="TextBox 53">
              <a:extLst>
                <a:ext uri="{FF2B5EF4-FFF2-40B4-BE49-F238E27FC236}">
                  <a16:creationId xmlns:a16="http://schemas.microsoft.com/office/drawing/2014/main" id="{CB419EF2-B839-F641-9B1B-3BB2B28D1D24}"/>
                </a:ext>
              </a:extLst>
            </p:cNvPr>
            <p:cNvSpPr txBox="1"/>
            <p:nvPr/>
          </p:nvSpPr>
          <p:spPr>
            <a:xfrm>
              <a:off x="985670" y="3052580"/>
              <a:ext cx="181498" cy="276999"/>
            </a:xfrm>
            <a:prstGeom prst="rect">
              <a:avLst/>
            </a:prstGeom>
            <a:noFill/>
          </p:spPr>
          <p:txBody>
            <a:bodyPr wrap="square" rtlCol="0">
              <a:spAutoFit/>
            </a:bodyPr>
            <a:lstStyle/>
            <a:p>
              <a:pPr algn="ctr"/>
              <a:r>
                <a:rPr lang="nb-NO" sz="1200" dirty="0"/>
                <a:t>?</a:t>
              </a:r>
            </a:p>
          </p:txBody>
        </p:sp>
        <p:sp>
          <p:nvSpPr>
            <p:cNvPr id="57" name="TextBox 56">
              <a:extLst>
                <a:ext uri="{FF2B5EF4-FFF2-40B4-BE49-F238E27FC236}">
                  <a16:creationId xmlns:a16="http://schemas.microsoft.com/office/drawing/2014/main" id="{C8DD2EB7-80B3-AC41-AB7B-D089E97392E7}"/>
                </a:ext>
              </a:extLst>
            </p:cNvPr>
            <p:cNvSpPr txBox="1"/>
            <p:nvPr/>
          </p:nvSpPr>
          <p:spPr>
            <a:xfrm>
              <a:off x="1177666" y="3052580"/>
              <a:ext cx="181498" cy="276999"/>
            </a:xfrm>
            <a:prstGeom prst="rect">
              <a:avLst/>
            </a:prstGeom>
            <a:noFill/>
          </p:spPr>
          <p:txBody>
            <a:bodyPr wrap="square" rtlCol="0">
              <a:spAutoFit/>
            </a:bodyPr>
            <a:lstStyle/>
            <a:p>
              <a:pPr algn="ctr"/>
              <a:r>
                <a:rPr lang="nb-NO" sz="1200" dirty="0"/>
                <a:t>?</a:t>
              </a:r>
            </a:p>
          </p:txBody>
        </p:sp>
        <p:sp>
          <p:nvSpPr>
            <p:cNvPr id="58" name="TextBox 57">
              <a:extLst>
                <a:ext uri="{FF2B5EF4-FFF2-40B4-BE49-F238E27FC236}">
                  <a16:creationId xmlns:a16="http://schemas.microsoft.com/office/drawing/2014/main" id="{665714D0-8007-6947-B1B2-81D68F6938C9}"/>
                </a:ext>
              </a:extLst>
            </p:cNvPr>
            <p:cNvSpPr txBox="1"/>
            <p:nvPr/>
          </p:nvSpPr>
          <p:spPr>
            <a:xfrm>
              <a:off x="1369662" y="3052580"/>
              <a:ext cx="181498" cy="276999"/>
            </a:xfrm>
            <a:prstGeom prst="rect">
              <a:avLst/>
            </a:prstGeom>
            <a:noFill/>
          </p:spPr>
          <p:txBody>
            <a:bodyPr wrap="square" rtlCol="0">
              <a:spAutoFit/>
            </a:bodyPr>
            <a:lstStyle/>
            <a:p>
              <a:pPr algn="ctr"/>
              <a:r>
                <a:rPr lang="nb-NO" sz="1200" dirty="0"/>
                <a:t>?</a:t>
              </a:r>
            </a:p>
          </p:txBody>
        </p:sp>
        <p:sp>
          <p:nvSpPr>
            <p:cNvPr id="59" name="TextBox 58">
              <a:extLst>
                <a:ext uri="{FF2B5EF4-FFF2-40B4-BE49-F238E27FC236}">
                  <a16:creationId xmlns:a16="http://schemas.microsoft.com/office/drawing/2014/main" id="{68627574-B37F-0D4B-8FEB-83CDAE9B74BB}"/>
                </a:ext>
              </a:extLst>
            </p:cNvPr>
            <p:cNvSpPr txBox="1"/>
            <p:nvPr/>
          </p:nvSpPr>
          <p:spPr>
            <a:xfrm>
              <a:off x="1561658" y="3052580"/>
              <a:ext cx="181498" cy="276999"/>
            </a:xfrm>
            <a:prstGeom prst="rect">
              <a:avLst/>
            </a:prstGeom>
            <a:noFill/>
          </p:spPr>
          <p:txBody>
            <a:bodyPr wrap="square" rtlCol="0">
              <a:spAutoFit/>
            </a:bodyPr>
            <a:lstStyle/>
            <a:p>
              <a:pPr algn="ctr"/>
              <a:r>
                <a:rPr lang="nb-NO" sz="1200" dirty="0"/>
                <a:t>?</a:t>
              </a:r>
            </a:p>
          </p:txBody>
        </p:sp>
        <p:sp>
          <p:nvSpPr>
            <p:cNvPr id="60" name="TextBox 59">
              <a:extLst>
                <a:ext uri="{FF2B5EF4-FFF2-40B4-BE49-F238E27FC236}">
                  <a16:creationId xmlns:a16="http://schemas.microsoft.com/office/drawing/2014/main" id="{836BDF70-38EB-5942-8365-95405EA2B013}"/>
                </a:ext>
              </a:extLst>
            </p:cNvPr>
            <p:cNvSpPr txBox="1"/>
            <p:nvPr/>
          </p:nvSpPr>
          <p:spPr>
            <a:xfrm>
              <a:off x="1753654" y="3052580"/>
              <a:ext cx="181498" cy="276999"/>
            </a:xfrm>
            <a:prstGeom prst="rect">
              <a:avLst/>
            </a:prstGeom>
            <a:noFill/>
          </p:spPr>
          <p:txBody>
            <a:bodyPr wrap="square" rtlCol="0">
              <a:spAutoFit/>
            </a:bodyPr>
            <a:lstStyle/>
            <a:p>
              <a:pPr algn="ctr"/>
              <a:r>
                <a:rPr lang="nb-NO" sz="1200" dirty="0"/>
                <a:t>?</a:t>
              </a:r>
            </a:p>
          </p:txBody>
        </p:sp>
        <p:sp>
          <p:nvSpPr>
            <p:cNvPr id="61" name="TextBox 60">
              <a:extLst>
                <a:ext uri="{FF2B5EF4-FFF2-40B4-BE49-F238E27FC236}">
                  <a16:creationId xmlns:a16="http://schemas.microsoft.com/office/drawing/2014/main" id="{E73A269C-F618-E249-B816-E6CFC43EEEBF}"/>
                </a:ext>
              </a:extLst>
            </p:cNvPr>
            <p:cNvSpPr txBox="1"/>
            <p:nvPr/>
          </p:nvSpPr>
          <p:spPr>
            <a:xfrm>
              <a:off x="1945650" y="3052580"/>
              <a:ext cx="181498" cy="276999"/>
            </a:xfrm>
            <a:prstGeom prst="rect">
              <a:avLst/>
            </a:prstGeom>
            <a:noFill/>
          </p:spPr>
          <p:txBody>
            <a:bodyPr wrap="square" rtlCol="0">
              <a:spAutoFit/>
            </a:bodyPr>
            <a:lstStyle/>
            <a:p>
              <a:pPr algn="ctr"/>
              <a:r>
                <a:rPr lang="nb-NO" sz="1200" dirty="0"/>
                <a:t>?</a:t>
              </a:r>
            </a:p>
          </p:txBody>
        </p:sp>
        <p:sp>
          <p:nvSpPr>
            <p:cNvPr id="62" name="TextBox 61">
              <a:extLst>
                <a:ext uri="{FF2B5EF4-FFF2-40B4-BE49-F238E27FC236}">
                  <a16:creationId xmlns:a16="http://schemas.microsoft.com/office/drawing/2014/main" id="{90843C85-8A0E-E94B-946B-F11BBF7E2339}"/>
                </a:ext>
              </a:extLst>
            </p:cNvPr>
            <p:cNvSpPr txBox="1"/>
            <p:nvPr/>
          </p:nvSpPr>
          <p:spPr>
            <a:xfrm>
              <a:off x="2137646" y="3052580"/>
              <a:ext cx="181498" cy="276999"/>
            </a:xfrm>
            <a:prstGeom prst="rect">
              <a:avLst/>
            </a:prstGeom>
            <a:noFill/>
          </p:spPr>
          <p:txBody>
            <a:bodyPr wrap="square" rtlCol="0">
              <a:spAutoFit/>
            </a:bodyPr>
            <a:lstStyle/>
            <a:p>
              <a:pPr algn="ctr"/>
              <a:r>
                <a:rPr lang="nb-NO" sz="1200" dirty="0"/>
                <a:t>?</a:t>
              </a:r>
            </a:p>
          </p:txBody>
        </p:sp>
        <p:sp>
          <p:nvSpPr>
            <p:cNvPr id="63" name="TextBox 62">
              <a:extLst>
                <a:ext uri="{FF2B5EF4-FFF2-40B4-BE49-F238E27FC236}">
                  <a16:creationId xmlns:a16="http://schemas.microsoft.com/office/drawing/2014/main" id="{BCCC3284-51B1-F641-8BD1-3DE23BB5380A}"/>
                </a:ext>
              </a:extLst>
            </p:cNvPr>
            <p:cNvSpPr txBox="1"/>
            <p:nvPr/>
          </p:nvSpPr>
          <p:spPr>
            <a:xfrm>
              <a:off x="2329642" y="3052580"/>
              <a:ext cx="181498" cy="276999"/>
            </a:xfrm>
            <a:prstGeom prst="rect">
              <a:avLst/>
            </a:prstGeom>
            <a:noFill/>
          </p:spPr>
          <p:txBody>
            <a:bodyPr wrap="square" rtlCol="0">
              <a:spAutoFit/>
            </a:bodyPr>
            <a:lstStyle/>
            <a:p>
              <a:pPr algn="ctr"/>
              <a:r>
                <a:rPr lang="nb-NO" sz="1200" dirty="0"/>
                <a:t>?</a:t>
              </a:r>
            </a:p>
          </p:txBody>
        </p:sp>
        <p:sp>
          <p:nvSpPr>
            <p:cNvPr id="64" name="TextBox 63">
              <a:extLst>
                <a:ext uri="{FF2B5EF4-FFF2-40B4-BE49-F238E27FC236}">
                  <a16:creationId xmlns:a16="http://schemas.microsoft.com/office/drawing/2014/main" id="{7F50ABF4-A716-3D42-9FE3-D3968AD42F1C}"/>
                </a:ext>
              </a:extLst>
            </p:cNvPr>
            <p:cNvSpPr txBox="1"/>
            <p:nvPr/>
          </p:nvSpPr>
          <p:spPr>
            <a:xfrm>
              <a:off x="2521638" y="3052580"/>
              <a:ext cx="181498" cy="276999"/>
            </a:xfrm>
            <a:prstGeom prst="rect">
              <a:avLst/>
            </a:prstGeom>
            <a:noFill/>
          </p:spPr>
          <p:txBody>
            <a:bodyPr wrap="square" rtlCol="0">
              <a:spAutoFit/>
            </a:bodyPr>
            <a:lstStyle/>
            <a:p>
              <a:pPr algn="ctr"/>
              <a:r>
                <a:rPr lang="nb-NO" sz="1200" dirty="0"/>
                <a:t>?</a:t>
              </a:r>
            </a:p>
          </p:txBody>
        </p:sp>
        <p:sp>
          <p:nvSpPr>
            <p:cNvPr id="65" name="TextBox 64">
              <a:extLst>
                <a:ext uri="{FF2B5EF4-FFF2-40B4-BE49-F238E27FC236}">
                  <a16:creationId xmlns:a16="http://schemas.microsoft.com/office/drawing/2014/main" id="{057E2016-1659-2344-B529-DBDF536EE0BC}"/>
                </a:ext>
              </a:extLst>
            </p:cNvPr>
            <p:cNvSpPr txBox="1"/>
            <p:nvPr/>
          </p:nvSpPr>
          <p:spPr>
            <a:xfrm>
              <a:off x="2713634" y="3052580"/>
              <a:ext cx="181498" cy="276999"/>
            </a:xfrm>
            <a:prstGeom prst="rect">
              <a:avLst/>
            </a:prstGeom>
            <a:noFill/>
          </p:spPr>
          <p:txBody>
            <a:bodyPr wrap="square" rtlCol="0">
              <a:spAutoFit/>
            </a:bodyPr>
            <a:lstStyle/>
            <a:p>
              <a:pPr algn="ctr"/>
              <a:r>
                <a:rPr lang="nb-NO" sz="1200" dirty="0"/>
                <a:t>?</a:t>
              </a:r>
            </a:p>
          </p:txBody>
        </p:sp>
        <p:sp>
          <p:nvSpPr>
            <p:cNvPr id="66" name="TextBox 65">
              <a:extLst>
                <a:ext uri="{FF2B5EF4-FFF2-40B4-BE49-F238E27FC236}">
                  <a16:creationId xmlns:a16="http://schemas.microsoft.com/office/drawing/2014/main" id="{0F731F9E-AE63-C145-85DF-511201137A11}"/>
                </a:ext>
              </a:extLst>
            </p:cNvPr>
            <p:cNvSpPr txBox="1"/>
            <p:nvPr/>
          </p:nvSpPr>
          <p:spPr>
            <a:xfrm>
              <a:off x="2905630" y="3052580"/>
              <a:ext cx="181498" cy="276999"/>
            </a:xfrm>
            <a:prstGeom prst="rect">
              <a:avLst/>
            </a:prstGeom>
            <a:noFill/>
          </p:spPr>
          <p:txBody>
            <a:bodyPr wrap="square" rtlCol="0">
              <a:spAutoFit/>
            </a:bodyPr>
            <a:lstStyle/>
            <a:p>
              <a:pPr algn="ctr"/>
              <a:r>
                <a:rPr lang="nb-NO" sz="1200" dirty="0"/>
                <a:t>?</a:t>
              </a:r>
            </a:p>
          </p:txBody>
        </p:sp>
        <p:sp>
          <p:nvSpPr>
            <p:cNvPr id="67" name="TextBox 66">
              <a:extLst>
                <a:ext uri="{FF2B5EF4-FFF2-40B4-BE49-F238E27FC236}">
                  <a16:creationId xmlns:a16="http://schemas.microsoft.com/office/drawing/2014/main" id="{8EC78205-57FB-284E-97F8-1881600859AC}"/>
                </a:ext>
              </a:extLst>
            </p:cNvPr>
            <p:cNvSpPr txBox="1"/>
            <p:nvPr/>
          </p:nvSpPr>
          <p:spPr>
            <a:xfrm>
              <a:off x="3097626" y="3052580"/>
              <a:ext cx="181498" cy="276999"/>
            </a:xfrm>
            <a:prstGeom prst="rect">
              <a:avLst/>
            </a:prstGeom>
            <a:noFill/>
          </p:spPr>
          <p:txBody>
            <a:bodyPr wrap="square" rtlCol="0">
              <a:spAutoFit/>
            </a:bodyPr>
            <a:lstStyle/>
            <a:p>
              <a:pPr algn="ctr"/>
              <a:r>
                <a:rPr lang="nb-NO" sz="1200" dirty="0"/>
                <a:t>?</a:t>
              </a:r>
            </a:p>
          </p:txBody>
        </p:sp>
        <p:sp>
          <p:nvSpPr>
            <p:cNvPr id="68" name="TextBox 67">
              <a:extLst>
                <a:ext uri="{FF2B5EF4-FFF2-40B4-BE49-F238E27FC236}">
                  <a16:creationId xmlns:a16="http://schemas.microsoft.com/office/drawing/2014/main" id="{CA95B518-8AA1-4146-A64B-2274EED7A7F0}"/>
                </a:ext>
              </a:extLst>
            </p:cNvPr>
            <p:cNvSpPr txBox="1"/>
            <p:nvPr/>
          </p:nvSpPr>
          <p:spPr>
            <a:xfrm>
              <a:off x="3289622" y="3052580"/>
              <a:ext cx="181498" cy="276999"/>
            </a:xfrm>
            <a:prstGeom prst="rect">
              <a:avLst/>
            </a:prstGeom>
            <a:noFill/>
          </p:spPr>
          <p:txBody>
            <a:bodyPr wrap="square" rtlCol="0">
              <a:spAutoFit/>
            </a:bodyPr>
            <a:lstStyle/>
            <a:p>
              <a:pPr algn="ctr"/>
              <a:r>
                <a:rPr lang="nb-NO" sz="1200" dirty="0"/>
                <a:t>?</a:t>
              </a:r>
            </a:p>
          </p:txBody>
        </p:sp>
        <p:sp>
          <p:nvSpPr>
            <p:cNvPr id="69" name="TextBox 68">
              <a:extLst>
                <a:ext uri="{FF2B5EF4-FFF2-40B4-BE49-F238E27FC236}">
                  <a16:creationId xmlns:a16="http://schemas.microsoft.com/office/drawing/2014/main" id="{AA52D491-1437-1A4E-A1A5-C3D5571F263E}"/>
                </a:ext>
              </a:extLst>
            </p:cNvPr>
            <p:cNvSpPr txBox="1"/>
            <p:nvPr/>
          </p:nvSpPr>
          <p:spPr>
            <a:xfrm>
              <a:off x="3481618" y="3052580"/>
              <a:ext cx="181498" cy="276999"/>
            </a:xfrm>
            <a:prstGeom prst="rect">
              <a:avLst/>
            </a:prstGeom>
            <a:noFill/>
          </p:spPr>
          <p:txBody>
            <a:bodyPr wrap="square" rtlCol="0">
              <a:spAutoFit/>
            </a:bodyPr>
            <a:lstStyle/>
            <a:p>
              <a:pPr algn="ctr"/>
              <a:r>
                <a:rPr lang="nb-NO" sz="1200" dirty="0"/>
                <a:t>?</a:t>
              </a:r>
            </a:p>
          </p:txBody>
        </p:sp>
        <p:sp>
          <p:nvSpPr>
            <p:cNvPr id="70" name="TextBox 69">
              <a:extLst>
                <a:ext uri="{FF2B5EF4-FFF2-40B4-BE49-F238E27FC236}">
                  <a16:creationId xmlns:a16="http://schemas.microsoft.com/office/drawing/2014/main" id="{88DC2022-D8BB-7C40-8F0A-211AF8F43D5B}"/>
                </a:ext>
              </a:extLst>
            </p:cNvPr>
            <p:cNvSpPr txBox="1"/>
            <p:nvPr/>
          </p:nvSpPr>
          <p:spPr>
            <a:xfrm>
              <a:off x="3673614" y="3052580"/>
              <a:ext cx="181498" cy="276999"/>
            </a:xfrm>
            <a:prstGeom prst="rect">
              <a:avLst/>
            </a:prstGeom>
            <a:noFill/>
          </p:spPr>
          <p:txBody>
            <a:bodyPr wrap="square" rtlCol="0">
              <a:spAutoFit/>
            </a:bodyPr>
            <a:lstStyle/>
            <a:p>
              <a:pPr algn="ctr"/>
              <a:r>
                <a:rPr lang="nb-NO" sz="1200" dirty="0"/>
                <a:t>?</a:t>
              </a:r>
            </a:p>
          </p:txBody>
        </p:sp>
        <p:sp>
          <p:nvSpPr>
            <p:cNvPr id="71" name="TextBox 70">
              <a:extLst>
                <a:ext uri="{FF2B5EF4-FFF2-40B4-BE49-F238E27FC236}">
                  <a16:creationId xmlns:a16="http://schemas.microsoft.com/office/drawing/2014/main" id="{A74E3DFC-66D7-CC4B-B1D0-C4A4D54B9600}"/>
                </a:ext>
              </a:extLst>
            </p:cNvPr>
            <p:cNvSpPr txBox="1"/>
            <p:nvPr/>
          </p:nvSpPr>
          <p:spPr>
            <a:xfrm>
              <a:off x="3865610" y="3052580"/>
              <a:ext cx="181498" cy="276999"/>
            </a:xfrm>
            <a:prstGeom prst="rect">
              <a:avLst/>
            </a:prstGeom>
            <a:noFill/>
          </p:spPr>
          <p:txBody>
            <a:bodyPr wrap="square" rtlCol="0">
              <a:spAutoFit/>
            </a:bodyPr>
            <a:lstStyle/>
            <a:p>
              <a:pPr algn="ctr"/>
              <a:r>
                <a:rPr lang="nb-NO" sz="1200" dirty="0"/>
                <a:t>?</a:t>
              </a:r>
            </a:p>
          </p:txBody>
        </p:sp>
        <p:sp>
          <p:nvSpPr>
            <p:cNvPr id="72" name="TextBox 71">
              <a:extLst>
                <a:ext uri="{FF2B5EF4-FFF2-40B4-BE49-F238E27FC236}">
                  <a16:creationId xmlns:a16="http://schemas.microsoft.com/office/drawing/2014/main" id="{09C03863-7F8C-8342-82CD-1FD76ECAA0CE}"/>
                </a:ext>
              </a:extLst>
            </p:cNvPr>
            <p:cNvSpPr txBox="1"/>
            <p:nvPr/>
          </p:nvSpPr>
          <p:spPr>
            <a:xfrm>
              <a:off x="4057606" y="3052580"/>
              <a:ext cx="181498" cy="276999"/>
            </a:xfrm>
            <a:prstGeom prst="rect">
              <a:avLst/>
            </a:prstGeom>
            <a:noFill/>
          </p:spPr>
          <p:txBody>
            <a:bodyPr wrap="square" rtlCol="0">
              <a:spAutoFit/>
            </a:bodyPr>
            <a:lstStyle/>
            <a:p>
              <a:pPr algn="ctr"/>
              <a:r>
                <a:rPr lang="nb-NO" sz="1200" dirty="0"/>
                <a:t>?</a:t>
              </a:r>
            </a:p>
          </p:txBody>
        </p:sp>
        <p:sp>
          <p:nvSpPr>
            <p:cNvPr id="73" name="TextBox 72">
              <a:extLst>
                <a:ext uri="{FF2B5EF4-FFF2-40B4-BE49-F238E27FC236}">
                  <a16:creationId xmlns:a16="http://schemas.microsoft.com/office/drawing/2014/main" id="{68968E5D-B9D0-C048-87F4-9EE15C972A89}"/>
                </a:ext>
              </a:extLst>
            </p:cNvPr>
            <p:cNvSpPr txBox="1"/>
            <p:nvPr/>
          </p:nvSpPr>
          <p:spPr>
            <a:xfrm>
              <a:off x="4249602" y="3052580"/>
              <a:ext cx="181498" cy="276999"/>
            </a:xfrm>
            <a:prstGeom prst="rect">
              <a:avLst/>
            </a:prstGeom>
            <a:noFill/>
          </p:spPr>
          <p:txBody>
            <a:bodyPr wrap="square" rtlCol="0">
              <a:spAutoFit/>
            </a:bodyPr>
            <a:lstStyle/>
            <a:p>
              <a:pPr algn="ctr"/>
              <a:r>
                <a:rPr lang="nb-NO" sz="1200" dirty="0"/>
                <a:t>?</a:t>
              </a:r>
            </a:p>
          </p:txBody>
        </p:sp>
        <p:sp>
          <p:nvSpPr>
            <p:cNvPr id="74" name="TextBox 73">
              <a:extLst>
                <a:ext uri="{FF2B5EF4-FFF2-40B4-BE49-F238E27FC236}">
                  <a16:creationId xmlns:a16="http://schemas.microsoft.com/office/drawing/2014/main" id="{1A35727D-0900-2848-B7DD-EABE1CD1135C}"/>
                </a:ext>
              </a:extLst>
            </p:cNvPr>
            <p:cNvSpPr txBox="1"/>
            <p:nvPr/>
          </p:nvSpPr>
          <p:spPr>
            <a:xfrm>
              <a:off x="4441598" y="3052580"/>
              <a:ext cx="181498" cy="276999"/>
            </a:xfrm>
            <a:prstGeom prst="rect">
              <a:avLst/>
            </a:prstGeom>
            <a:noFill/>
          </p:spPr>
          <p:txBody>
            <a:bodyPr wrap="square" rtlCol="0">
              <a:spAutoFit/>
            </a:bodyPr>
            <a:lstStyle/>
            <a:p>
              <a:pPr algn="ctr"/>
              <a:r>
                <a:rPr lang="nb-NO" sz="1200" dirty="0"/>
                <a:t>?</a:t>
              </a:r>
            </a:p>
          </p:txBody>
        </p:sp>
        <p:sp>
          <p:nvSpPr>
            <p:cNvPr id="75" name="TextBox 74">
              <a:extLst>
                <a:ext uri="{FF2B5EF4-FFF2-40B4-BE49-F238E27FC236}">
                  <a16:creationId xmlns:a16="http://schemas.microsoft.com/office/drawing/2014/main" id="{A2A268AB-D221-B34A-9BFB-2019837A0EE5}"/>
                </a:ext>
              </a:extLst>
            </p:cNvPr>
            <p:cNvSpPr txBox="1"/>
            <p:nvPr/>
          </p:nvSpPr>
          <p:spPr>
            <a:xfrm>
              <a:off x="4633604" y="3052580"/>
              <a:ext cx="181498" cy="276999"/>
            </a:xfrm>
            <a:prstGeom prst="rect">
              <a:avLst/>
            </a:prstGeom>
            <a:noFill/>
          </p:spPr>
          <p:txBody>
            <a:bodyPr wrap="square" rtlCol="0">
              <a:spAutoFit/>
            </a:bodyPr>
            <a:lstStyle/>
            <a:p>
              <a:pPr algn="ctr"/>
              <a:r>
                <a:rPr lang="nb-NO" sz="1200" dirty="0"/>
                <a:t>?</a:t>
              </a:r>
            </a:p>
          </p:txBody>
        </p:sp>
      </p:grpSp>
      <p:sp>
        <p:nvSpPr>
          <p:cNvPr id="78" name="Rectangle 77">
            <a:extLst>
              <a:ext uri="{FF2B5EF4-FFF2-40B4-BE49-F238E27FC236}">
                <a16:creationId xmlns:a16="http://schemas.microsoft.com/office/drawing/2014/main" id="{E24A9918-725C-FF44-B2F7-C6EECB7387AF}"/>
              </a:ext>
            </a:extLst>
          </p:cNvPr>
          <p:cNvSpPr/>
          <p:nvPr/>
        </p:nvSpPr>
        <p:spPr>
          <a:xfrm>
            <a:off x="6474313" y="3105641"/>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0</a:t>
            </a:r>
            <a:endParaRPr lang="nb-NO" sz="2000" dirty="0">
              <a:latin typeface="Andale Mono" panose="020B0509000000000004" pitchFamily="49" charset="0"/>
            </a:endParaRPr>
          </a:p>
        </p:txBody>
      </p:sp>
      <p:sp>
        <p:nvSpPr>
          <p:cNvPr id="135" name="Rectangle 134">
            <a:extLst>
              <a:ext uri="{FF2B5EF4-FFF2-40B4-BE49-F238E27FC236}">
                <a16:creationId xmlns:a16="http://schemas.microsoft.com/office/drawing/2014/main" id="{D5DD4DFB-3D0D-6042-B9F6-37C49616885D}"/>
              </a:ext>
            </a:extLst>
          </p:cNvPr>
          <p:cNvSpPr/>
          <p:nvPr/>
        </p:nvSpPr>
        <p:spPr>
          <a:xfrm>
            <a:off x="3323998" y="5515787"/>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6" name="TextBox 135">
            <a:extLst>
              <a:ext uri="{FF2B5EF4-FFF2-40B4-BE49-F238E27FC236}">
                <a16:creationId xmlns:a16="http://schemas.microsoft.com/office/drawing/2014/main" id="{22A258FC-9374-E547-ABE9-4544B2AD0EBB}"/>
              </a:ext>
            </a:extLst>
          </p:cNvPr>
          <p:cNvSpPr txBox="1"/>
          <p:nvPr/>
        </p:nvSpPr>
        <p:spPr>
          <a:xfrm>
            <a:off x="3323998" y="5503847"/>
            <a:ext cx="181498" cy="276999"/>
          </a:xfrm>
          <a:prstGeom prst="rect">
            <a:avLst/>
          </a:prstGeom>
          <a:solidFill>
            <a:srgbClr val="96EE72"/>
          </a:solidFill>
        </p:spPr>
        <p:txBody>
          <a:bodyPr wrap="square" rtlCol="0">
            <a:spAutoFit/>
          </a:bodyPr>
          <a:lstStyle/>
          <a:p>
            <a:pPr algn="ctr"/>
            <a:r>
              <a:rPr lang="nb-NO" sz="1200" dirty="0"/>
              <a:t>C</a:t>
            </a:r>
          </a:p>
        </p:txBody>
      </p:sp>
      <p:grpSp>
        <p:nvGrpSpPr>
          <p:cNvPr id="146" name="Group 145">
            <a:extLst>
              <a:ext uri="{FF2B5EF4-FFF2-40B4-BE49-F238E27FC236}">
                <a16:creationId xmlns:a16="http://schemas.microsoft.com/office/drawing/2014/main" id="{5DED1E74-F5C7-1049-A8B6-5C0D65EEAF73}"/>
              </a:ext>
            </a:extLst>
          </p:cNvPr>
          <p:cNvGrpSpPr/>
          <p:nvPr/>
        </p:nvGrpSpPr>
        <p:grpSpPr>
          <a:xfrm>
            <a:off x="2073407" y="4572161"/>
            <a:ext cx="706899" cy="1633376"/>
            <a:chOff x="511828" y="4409323"/>
            <a:chExt cx="706899" cy="1633376"/>
          </a:xfrm>
        </p:grpSpPr>
        <p:sp>
          <p:nvSpPr>
            <p:cNvPr id="127" name="Rectangle 126">
              <a:extLst>
                <a:ext uri="{FF2B5EF4-FFF2-40B4-BE49-F238E27FC236}">
                  <a16:creationId xmlns:a16="http://schemas.microsoft.com/office/drawing/2014/main" id="{AFF1BF5B-34DB-AA41-929C-DC0653F2FB89}"/>
                </a:ext>
              </a:extLst>
            </p:cNvPr>
            <p:cNvSpPr/>
            <p:nvPr/>
          </p:nvSpPr>
          <p:spPr>
            <a:xfrm>
              <a:off x="776596" y="477354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8" name="TextBox 127">
              <a:extLst>
                <a:ext uri="{FF2B5EF4-FFF2-40B4-BE49-F238E27FC236}">
                  <a16:creationId xmlns:a16="http://schemas.microsoft.com/office/drawing/2014/main" id="{BC2EC856-FB82-3648-8BEE-65DE2E4F068C}"/>
                </a:ext>
              </a:extLst>
            </p:cNvPr>
            <p:cNvSpPr txBox="1"/>
            <p:nvPr/>
          </p:nvSpPr>
          <p:spPr>
            <a:xfrm>
              <a:off x="776596" y="4761609"/>
              <a:ext cx="181498" cy="276999"/>
            </a:xfrm>
            <a:prstGeom prst="rect">
              <a:avLst/>
            </a:prstGeom>
            <a:solidFill>
              <a:srgbClr val="60ADDE"/>
            </a:solidFill>
          </p:spPr>
          <p:txBody>
            <a:bodyPr wrap="square" rtlCol="0">
              <a:spAutoFit/>
            </a:bodyPr>
            <a:lstStyle/>
            <a:p>
              <a:pPr algn="ctr"/>
              <a:r>
                <a:rPr lang="nb-NO" sz="1200" dirty="0"/>
                <a:t>G</a:t>
              </a:r>
            </a:p>
          </p:txBody>
        </p:sp>
        <p:sp>
          <p:nvSpPr>
            <p:cNvPr id="129" name="Rectangle 128">
              <a:extLst>
                <a:ext uri="{FF2B5EF4-FFF2-40B4-BE49-F238E27FC236}">
                  <a16:creationId xmlns:a16="http://schemas.microsoft.com/office/drawing/2014/main" id="{19113E3E-D833-FE4D-BE1B-3BAA449DB05B}"/>
                </a:ext>
              </a:extLst>
            </p:cNvPr>
            <p:cNvSpPr/>
            <p:nvPr/>
          </p:nvSpPr>
          <p:spPr>
            <a:xfrm>
              <a:off x="962709" y="5361654"/>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0" name="TextBox 129">
              <a:extLst>
                <a:ext uri="{FF2B5EF4-FFF2-40B4-BE49-F238E27FC236}">
                  <a16:creationId xmlns:a16="http://schemas.microsoft.com/office/drawing/2014/main" id="{1E4A3D5E-9F87-5E40-A3E8-1B48641B59B8}"/>
                </a:ext>
              </a:extLst>
            </p:cNvPr>
            <p:cNvSpPr txBox="1"/>
            <p:nvPr/>
          </p:nvSpPr>
          <p:spPr>
            <a:xfrm>
              <a:off x="962709" y="5349714"/>
              <a:ext cx="181498" cy="276999"/>
            </a:xfrm>
            <a:prstGeom prst="rect">
              <a:avLst/>
            </a:prstGeom>
            <a:solidFill>
              <a:srgbClr val="60ADDE"/>
            </a:solidFill>
          </p:spPr>
          <p:txBody>
            <a:bodyPr wrap="square" rtlCol="0">
              <a:spAutoFit/>
            </a:bodyPr>
            <a:lstStyle/>
            <a:p>
              <a:pPr algn="ctr"/>
              <a:r>
                <a:rPr lang="nb-NO" sz="1200" dirty="0"/>
                <a:t>G</a:t>
              </a:r>
            </a:p>
          </p:txBody>
        </p:sp>
        <p:sp>
          <p:nvSpPr>
            <p:cNvPr id="131" name="Rectangle 130">
              <a:extLst>
                <a:ext uri="{FF2B5EF4-FFF2-40B4-BE49-F238E27FC236}">
                  <a16:creationId xmlns:a16="http://schemas.microsoft.com/office/drawing/2014/main" id="{42441F78-5368-2C4B-967E-F6FD349A68DC}"/>
                </a:ext>
              </a:extLst>
            </p:cNvPr>
            <p:cNvSpPr/>
            <p:nvPr/>
          </p:nvSpPr>
          <p:spPr>
            <a:xfrm>
              <a:off x="578334" y="5361654"/>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2" name="TextBox 131">
              <a:extLst>
                <a:ext uri="{FF2B5EF4-FFF2-40B4-BE49-F238E27FC236}">
                  <a16:creationId xmlns:a16="http://schemas.microsoft.com/office/drawing/2014/main" id="{06753A48-735E-134C-8307-A1FE5DC02028}"/>
                </a:ext>
              </a:extLst>
            </p:cNvPr>
            <p:cNvSpPr txBox="1"/>
            <p:nvPr/>
          </p:nvSpPr>
          <p:spPr>
            <a:xfrm>
              <a:off x="578334" y="5349714"/>
              <a:ext cx="181498" cy="276999"/>
            </a:xfrm>
            <a:prstGeom prst="rect">
              <a:avLst/>
            </a:prstGeom>
            <a:solidFill>
              <a:srgbClr val="FFFA99"/>
            </a:solidFill>
          </p:spPr>
          <p:txBody>
            <a:bodyPr wrap="square" rtlCol="0">
              <a:spAutoFit/>
            </a:bodyPr>
            <a:lstStyle/>
            <a:p>
              <a:pPr algn="ctr"/>
              <a:r>
                <a:rPr lang="nb-NO" sz="1200" dirty="0"/>
                <a:t>A</a:t>
              </a:r>
            </a:p>
          </p:txBody>
        </p:sp>
        <p:sp>
          <p:nvSpPr>
            <p:cNvPr id="137" name="Rectangle 136">
              <a:extLst>
                <a:ext uri="{FF2B5EF4-FFF2-40B4-BE49-F238E27FC236}">
                  <a16:creationId xmlns:a16="http://schemas.microsoft.com/office/drawing/2014/main" id="{89B0412E-594A-2244-A67A-0DD6ED797833}"/>
                </a:ext>
              </a:extLst>
            </p:cNvPr>
            <p:cNvSpPr/>
            <p:nvPr/>
          </p:nvSpPr>
          <p:spPr>
            <a:xfrm>
              <a:off x="704313" y="4409323"/>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0</a:t>
              </a:r>
              <a:endParaRPr lang="nb-NO" dirty="0">
                <a:latin typeface="Andale Mono" panose="020B0509000000000004" pitchFamily="49" charset="0"/>
              </a:endParaRPr>
            </a:p>
          </p:txBody>
        </p:sp>
        <p:sp>
          <p:nvSpPr>
            <p:cNvPr id="138" name="Rectangle 137">
              <a:extLst>
                <a:ext uri="{FF2B5EF4-FFF2-40B4-BE49-F238E27FC236}">
                  <a16:creationId xmlns:a16="http://schemas.microsoft.com/office/drawing/2014/main" id="{1AF5137D-7E57-5445-86DC-D2DA5CD35E53}"/>
                </a:ext>
              </a:extLst>
            </p:cNvPr>
            <p:cNvSpPr/>
            <p:nvPr/>
          </p:nvSpPr>
          <p:spPr>
            <a:xfrm>
              <a:off x="511828" y="5673367"/>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1</a:t>
              </a:r>
              <a:endParaRPr lang="nb-NO" dirty="0">
                <a:latin typeface="Andale Mono" panose="020B0509000000000004" pitchFamily="49" charset="0"/>
              </a:endParaRPr>
            </a:p>
          </p:txBody>
        </p:sp>
        <p:sp>
          <p:nvSpPr>
            <p:cNvPr id="139" name="Rectangle 138">
              <a:extLst>
                <a:ext uri="{FF2B5EF4-FFF2-40B4-BE49-F238E27FC236}">
                  <a16:creationId xmlns:a16="http://schemas.microsoft.com/office/drawing/2014/main" id="{062FAFE2-3D2F-CB45-9D19-A012D4AB35A4}"/>
                </a:ext>
              </a:extLst>
            </p:cNvPr>
            <p:cNvSpPr/>
            <p:nvPr/>
          </p:nvSpPr>
          <p:spPr>
            <a:xfrm>
              <a:off x="896203" y="5673367"/>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2</a:t>
              </a:r>
              <a:endParaRPr lang="nb-NO" dirty="0">
                <a:latin typeface="Andale Mono" panose="020B0509000000000004" pitchFamily="49" charset="0"/>
              </a:endParaRPr>
            </a:p>
          </p:txBody>
        </p:sp>
        <p:cxnSp>
          <p:nvCxnSpPr>
            <p:cNvPr id="140" name="Straight Connector 139">
              <a:extLst>
                <a:ext uri="{FF2B5EF4-FFF2-40B4-BE49-F238E27FC236}">
                  <a16:creationId xmlns:a16="http://schemas.microsoft.com/office/drawing/2014/main" id="{898335D4-9389-2148-B187-0C46B4A46C3D}"/>
                </a:ext>
              </a:extLst>
            </p:cNvPr>
            <p:cNvCxnSpPr>
              <a:cxnSpLocks/>
              <a:endCxn id="132" idx="0"/>
            </p:cNvCxnSpPr>
            <p:nvPr/>
          </p:nvCxnSpPr>
          <p:spPr>
            <a:xfrm flipH="1">
              <a:off x="669083" y="5036806"/>
              <a:ext cx="196492" cy="312908"/>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C12EF9D-305A-F942-BE02-2268278283A7}"/>
                </a:ext>
              </a:extLst>
            </p:cNvPr>
            <p:cNvCxnSpPr>
              <a:cxnSpLocks/>
              <a:stCxn id="128" idx="2"/>
              <a:endCxn id="130" idx="0"/>
            </p:cNvCxnSpPr>
            <p:nvPr/>
          </p:nvCxnSpPr>
          <p:spPr>
            <a:xfrm>
              <a:off x="867345" y="5038608"/>
              <a:ext cx="186113" cy="311106"/>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148" name="Straight Connector 147">
            <a:extLst>
              <a:ext uri="{FF2B5EF4-FFF2-40B4-BE49-F238E27FC236}">
                <a16:creationId xmlns:a16="http://schemas.microsoft.com/office/drawing/2014/main" id="{817B4253-B79C-8F46-A7A1-C1B18A8F5011}"/>
              </a:ext>
            </a:extLst>
          </p:cNvPr>
          <p:cNvCxnSpPr>
            <a:cxnSpLocks/>
            <a:endCxn id="137" idx="0"/>
          </p:cNvCxnSpPr>
          <p:nvPr/>
        </p:nvCxnSpPr>
        <p:spPr>
          <a:xfrm>
            <a:off x="2427153" y="4239535"/>
            <a:ext cx="0" cy="396000"/>
          </a:xfrm>
          <a:prstGeom prst="line">
            <a:avLst/>
          </a:prstGeom>
          <a:ln w="952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79E04674-4EC7-FD4F-97E9-D7A55CC94480}"/>
              </a:ext>
            </a:extLst>
          </p:cNvPr>
          <p:cNvSpPr/>
          <p:nvPr/>
        </p:nvSpPr>
        <p:spPr>
          <a:xfrm>
            <a:off x="3519145" y="4936648"/>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2" name="TextBox 151">
            <a:extLst>
              <a:ext uri="{FF2B5EF4-FFF2-40B4-BE49-F238E27FC236}">
                <a16:creationId xmlns:a16="http://schemas.microsoft.com/office/drawing/2014/main" id="{7152C536-D1CA-AA4E-9E8F-71DD7C850670}"/>
              </a:ext>
            </a:extLst>
          </p:cNvPr>
          <p:cNvSpPr txBox="1"/>
          <p:nvPr/>
        </p:nvSpPr>
        <p:spPr>
          <a:xfrm>
            <a:off x="3519145" y="4924708"/>
            <a:ext cx="181498" cy="276999"/>
          </a:xfrm>
          <a:prstGeom prst="rect">
            <a:avLst/>
          </a:prstGeom>
          <a:solidFill>
            <a:srgbClr val="60ADDE"/>
          </a:solidFill>
        </p:spPr>
        <p:txBody>
          <a:bodyPr wrap="square" rtlCol="0">
            <a:spAutoFit/>
          </a:bodyPr>
          <a:lstStyle/>
          <a:p>
            <a:pPr algn="ctr"/>
            <a:r>
              <a:rPr lang="nb-NO" sz="1200" dirty="0"/>
              <a:t>G</a:t>
            </a:r>
          </a:p>
        </p:txBody>
      </p:sp>
      <p:sp>
        <p:nvSpPr>
          <p:cNvPr id="157" name="Rectangle 156">
            <a:extLst>
              <a:ext uri="{FF2B5EF4-FFF2-40B4-BE49-F238E27FC236}">
                <a16:creationId xmlns:a16="http://schemas.microsoft.com/office/drawing/2014/main" id="{42235C97-7643-8B42-A11D-D45152C8B617}"/>
              </a:ext>
            </a:extLst>
          </p:cNvPr>
          <p:cNvSpPr/>
          <p:nvPr/>
        </p:nvSpPr>
        <p:spPr>
          <a:xfrm>
            <a:off x="3446862" y="4572421"/>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0</a:t>
            </a:r>
            <a:endParaRPr lang="nb-NO" dirty="0">
              <a:latin typeface="Andale Mono" panose="020B0509000000000004" pitchFamily="49" charset="0"/>
            </a:endParaRPr>
          </a:p>
        </p:txBody>
      </p:sp>
      <p:sp>
        <p:nvSpPr>
          <p:cNvPr id="158" name="Rectangle 157">
            <a:extLst>
              <a:ext uri="{FF2B5EF4-FFF2-40B4-BE49-F238E27FC236}">
                <a16:creationId xmlns:a16="http://schemas.microsoft.com/office/drawing/2014/main" id="{849AAC56-027A-D840-B1AC-B71ADD345F49}"/>
              </a:ext>
            </a:extLst>
          </p:cNvPr>
          <p:cNvSpPr/>
          <p:nvPr/>
        </p:nvSpPr>
        <p:spPr>
          <a:xfrm>
            <a:off x="3254377" y="5836465"/>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1</a:t>
            </a:r>
            <a:endParaRPr lang="nb-NO" dirty="0">
              <a:latin typeface="Andale Mono" panose="020B0509000000000004" pitchFamily="49" charset="0"/>
            </a:endParaRPr>
          </a:p>
        </p:txBody>
      </p:sp>
      <p:sp>
        <p:nvSpPr>
          <p:cNvPr id="159" name="Rectangle 158">
            <a:extLst>
              <a:ext uri="{FF2B5EF4-FFF2-40B4-BE49-F238E27FC236}">
                <a16:creationId xmlns:a16="http://schemas.microsoft.com/office/drawing/2014/main" id="{4BC9D09A-9EE2-8A4D-B2C9-650EFBD3426B}"/>
              </a:ext>
            </a:extLst>
          </p:cNvPr>
          <p:cNvSpPr/>
          <p:nvPr/>
        </p:nvSpPr>
        <p:spPr>
          <a:xfrm>
            <a:off x="3638752" y="5836465"/>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2</a:t>
            </a:r>
            <a:endParaRPr lang="nb-NO" dirty="0">
              <a:latin typeface="Andale Mono" panose="020B0509000000000004" pitchFamily="49" charset="0"/>
            </a:endParaRPr>
          </a:p>
        </p:txBody>
      </p:sp>
      <p:cxnSp>
        <p:nvCxnSpPr>
          <p:cNvPr id="160" name="Straight Connector 159">
            <a:extLst>
              <a:ext uri="{FF2B5EF4-FFF2-40B4-BE49-F238E27FC236}">
                <a16:creationId xmlns:a16="http://schemas.microsoft.com/office/drawing/2014/main" id="{8B214ADF-67DE-E446-B7C8-E90D92585D8D}"/>
              </a:ext>
            </a:extLst>
          </p:cNvPr>
          <p:cNvCxnSpPr>
            <a:cxnSpLocks/>
          </p:cNvCxnSpPr>
          <p:nvPr/>
        </p:nvCxnSpPr>
        <p:spPr>
          <a:xfrm flipH="1">
            <a:off x="3411632" y="5199904"/>
            <a:ext cx="196492" cy="312908"/>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7911E64-0E28-2B49-B619-C49581264BD8}"/>
              </a:ext>
            </a:extLst>
          </p:cNvPr>
          <p:cNvCxnSpPr>
            <a:cxnSpLocks/>
            <a:stCxn id="152" idx="2"/>
          </p:cNvCxnSpPr>
          <p:nvPr/>
        </p:nvCxnSpPr>
        <p:spPr>
          <a:xfrm>
            <a:off x="3609895" y="5201706"/>
            <a:ext cx="186113" cy="311106"/>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91C008B9-1027-A548-8FE5-E6EB840D0BB1}"/>
              </a:ext>
            </a:extLst>
          </p:cNvPr>
          <p:cNvCxnSpPr>
            <a:cxnSpLocks/>
            <a:endCxn id="157" idx="0"/>
          </p:cNvCxnSpPr>
          <p:nvPr/>
        </p:nvCxnSpPr>
        <p:spPr>
          <a:xfrm>
            <a:off x="3608124" y="4239795"/>
            <a:ext cx="0" cy="396000"/>
          </a:xfrm>
          <a:prstGeom prst="line">
            <a:avLst/>
          </a:prstGeom>
          <a:ln w="952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64" name="Rectangle 163">
            <a:extLst>
              <a:ext uri="{FF2B5EF4-FFF2-40B4-BE49-F238E27FC236}">
                <a16:creationId xmlns:a16="http://schemas.microsoft.com/office/drawing/2014/main" id="{3AC458DB-D29C-2F4D-AF13-0EEAF06FF3CC}"/>
              </a:ext>
            </a:extLst>
          </p:cNvPr>
          <p:cNvSpPr/>
          <p:nvPr/>
        </p:nvSpPr>
        <p:spPr>
          <a:xfrm>
            <a:off x="4680177" y="4936648"/>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5" name="TextBox 164">
            <a:extLst>
              <a:ext uri="{FF2B5EF4-FFF2-40B4-BE49-F238E27FC236}">
                <a16:creationId xmlns:a16="http://schemas.microsoft.com/office/drawing/2014/main" id="{B17A0B46-7F71-C246-9CED-0EB29B3CAA27}"/>
              </a:ext>
            </a:extLst>
          </p:cNvPr>
          <p:cNvSpPr txBox="1"/>
          <p:nvPr/>
        </p:nvSpPr>
        <p:spPr>
          <a:xfrm>
            <a:off x="4680177" y="4924708"/>
            <a:ext cx="181498" cy="276999"/>
          </a:xfrm>
          <a:prstGeom prst="rect">
            <a:avLst/>
          </a:prstGeom>
          <a:solidFill>
            <a:srgbClr val="60ADDE"/>
          </a:solidFill>
        </p:spPr>
        <p:txBody>
          <a:bodyPr wrap="square" rtlCol="0">
            <a:spAutoFit/>
          </a:bodyPr>
          <a:lstStyle/>
          <a:p>
            <a:pPr algn="ctr"/>
            <a:r>
              <a:rPr lang="nb-NO" sz="1200" dirty="0"/>
              <a:t>G</a:t>
            </a:r>
          </a:p>
        </p:txBody>
      </p:sp>
      <p:sp>
        <p:nvSpPr>
          <p:cNvPr id="168" name="Rectangle 167">
            <a:extLst>
              <a:ext uri="{FF2B5EF4-FFF2-40B4-BE49-F238E27FC236}">
                <a16:creationId xmlns:a16="http://schemas.microsoft.com/office/drawing/2014/main" id="{8DF75ED4-A2E6-E24B-BDCD-C0B808BA7E8C}"/>
              </a:ext>
            </a:extLst>
          </p:cNvPr>
          <p:cNvSpPr/>
          <p:nvPr/>
        </p:nvSpPr>
        <p:spPr>
          <a:xfrm>
            <a:off x="4481915" y="5524753"/>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9" name="TextBox 168">
            <a:extLst>
              <a:ext uri="{FF2B5EF4-FFF2-40B4-BE49-F238E27FC236}">
                <a16:creationId xmlns:a16="http://schemas.microsoft.com/office/drawing/2014/main" id="{F7E26FAE-815C-804C-88C0-C6A4B5DB0892}"/>
              </a:ext>
            </a:extLst>
          </p:cNvPr>
          <p:cNvSpPr txBox="1"/>
          <p:nvPr/>
        </p:nvSpPr>
        <p:spPr>
          <a:xfrm>
            <a:off x="4481915" y="5512813"/>
            <a:ext cx="181498" cy="276999"/>
          </a:xfrm>
          <a:prstGeom prst="rect">
            <a:avLst/>
          </a:prstGeom>
          <a:solidFill>
            <a:srgbClr val="FFFA99"/>
          </a:solidFill>
        </p:spPr>
        <p:txBody>
          <a:bodyPr wrap="square" rtlCol="0">
            <a:spAutoFit/>
          </a:bodyPr>
          <a:lstStyle/>
          <a:p>
            <a:pPr algn="ctr"/>
            <a:r>
              <a:rPr lang="nb-NO" sz="1200" dirty="0"/>
              <a:t>A</a:t>
            </a:r>
          </a:p>
        </p:txBody>
      </p:sp>
      <p:sp>
        <p:nvSpPr>
          <p:cNvPr id="170" name="Rectangle 169">
            <a:extLst>
              <a:ext uri="{FF2B5EF4-FFF2-40B4-BE49-F238E27FC236}">
                <a16:creationId xmlns:a16="http://schemas.microsoft.com/office/drawing/2014/main" id="{9FE0DE72-F51F-1043-9852-488A0558D449}"/>
              </a:ext>
            </a:extLst>
          </p:cNvPr>
          <p:cNvSpPr/>
          <p:nvPr/>
        </p:nvSpPr>
        <p:spPr>
          <a:xfrm>
            <a:off x="4607894" y="4572421"/>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0</a:t>
            </a:r>
            <a:endParaRPr lang="nb-NO" dirty="0">
              <a:latin typeface="Andale Mono" panose="020B0509000000000004" pitchFamily="49" charset="0"/>
            </a:endParaRPr>
          </a:p>
        </p:txBody>
      </p:sp>
      <p:sp>
        <p:nvSpPr>
          <p:cNvPr id="171" name="Rectangle 170">
            <a:extLst>
              <a:ext uri="{FF2B5EF4-FFF2-40B4-BE49-F238E27FC236}">
                <a16:creationId xmlns:a16="http://schemas.microsoft.com/office/drawing/2014/main" id="{422C7E3E-9422-C54B-98FA-B13E1B9D2F7D}"/>
              </a:ext>
            </a:extLst>
          </p:cNvPr>
          <p:cNvSpPr/>
          <p:nvPr/>
        </p:nvSpPr>
        <p:spPr>
          <a:xfrm>
            <a:off x="4415409" y="5836465"/>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1</a:t>
            </a:r>
            <a:endParaRPr lang="nb-NO" dirty="0">
              <a:latin typeface="Andale Mono" panose="020B0509000000000004" pitchFamily="49" charset="0"/>
            </a:endParaRPr>
          </a:p>
        </p:txBody>
      </p:sp>
      <p:sp>
        <p:nvSpPr>
          <p:cNvPr id="172" name="Rectangle 171">
            <a:extLst>
              <a:ext uri="{FF2B5EF4-FFF2-40B4-BE49-F238E27FC236}">
                <a16:creationId xmlns:a16="http://schemas.microsoft.com/office/drawing/2014/main" id="{1CAFCDE2-9F2A-6D47-A4A6-CF18D4535F4E}"/>
              </a:ext>
            </a:extLst>
          </p:cNvPr>
          <p:cNvSpPr/>
          <p:nvPr/>
        </p:nvSpPr>
        <p:spPr>
          <a:xfrm>
            <a:off x="4799784" y="5836465"/>
            <a:ext cx="322524" cy="369332"/>
          </a:xfrm>
          <a:prstGeom prst="rect">
            <a:avLst/>
          </a:prstGeom>
        </p:spPr>
        <p:txBody>
          <a:bodyPr wrap="none">
            <a:spAutoFit/>
          </a:bodyPr>
          <a:lstStyle/>
          <a:p>
            <a:r>
              <a:rPr lang="nb-NO" dirty="0">
                <a:latin typeface="Andale Mono" panose="020B0509000000000004" pitchFamily="49" charset="0"/>
                <a:cs typeface="Calibri Light" panose="020F0302020204030204" pitchFamily="34" charset="0"/>
              </a:rPr>
              <a:t>2</a:t>
            </a:r>
            <a:endParaRPr lang="nb-NO" dirty="0">
              <a:latin typeface="Andale Mono" panose="020B0509000000000004" pitchFamily="49" charset="0"/>
            </a:endParaRPr>
          </a:p>
        </p:txBody>
      </p:sp>
      <p:cxnSp>
        <p:nvCxnSpPr>
          <p:cNvPr id="173" name="Straight Connector 172">
            <a:extLst>
              <a:ext uri="{FF2B5EF4-FFF2-40B4-BE49-F238E27FC236}">
                <a16:creationId xmlns:a16="http://schemas.microsoft.com/office/drawing/2014/main" id="{C7CE45D2-5F80-924F-827B-E7CEE48AA092}"/>
              </a:ext>
            </a:extLst>
          </p:cNvPr>
          <p:cNvCxnSpPr>
            <a:cxnSpLocks/>
            <a:endCxn id="169" idx="0"/>
          </p:cNvCxnSpPr>
          <p:nvPr/>
        </p:nvCxnSpPr>
        <p:spPr>
          <a:xfrm flipH="1">
            <a:off x="4572664" y="5199904"/>
            <a:ext cx="196492" cy="312908"/>
          </a:xfrm>
          <a:prstGeom prst="line">
            <a:avLst/>
          </a:prstGeom>
          <a:ln w="1905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F74A953-A922-9F43-8BBF-08B66E8B7ECA}"/>
              </a:ext>
            </a:extLst>
          </p:cNvPr>
          <p:cNvCxnSpPr>
            <a:cxnSpLocks/>
            <a:stCxn id="165" idx="2"/>
          </p:cNvCxnSpPr>
          <p:nvPr/>
        </p:nvCxnSpPr>
        <p:spPr>
          <a:xfrm>
            <a:off x="4770927" y="5201706"/>
            <a:ext cx="186113" cy="311106"/>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CCC5C594-59A2-9040-9144-5BA587C0AF4C}"/>
              </a:ext>
            </a:extLst>
          </p:cNvPr>
          <p:cNvCxnSpPr>
            <a:cxnSpLocks/>
            <a:endCxn id="170" idx="0"/>
          </p:cNvCxnSpPr>
          <p:nvPr/>
        </p:nvCxnSpPr>
        <p:spPr>
          <a:xfrm>
            <a:off x="4769156" y="4239795"/>
            <a:ext cx="0" cy="396000"/>
          </a:xfrm>
          <a:prstGeom prst="line">
            <a:avLst/>
          </a:prstGeom>
          <a:ln w="952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76" name="Rectangle 175">
            <a:extLst>
              <a:ext uri="{FF2B5EF4-FFF2-40B4-BE49-F238E27FC236}">
                <a16:creationId xmlns:a16="http://schemas.microsoft.com/office/drawing/2014/main" id="{9D8EB9DD-2DB2-FE4C-980B-BECA14644CD0}"/>
              </a:ext>
            </a:extLst>
          </p:cNvPr>
          <p:cNvSpPr/>
          <p:nvPr/>
        </p:nvSpPr>
        <p:spPr>
          <a:xfrm>
            <a:off x="3701117" y="5516098"/>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7" name="TextBox 176">
            <a:extLst>
              <a:ext uri="{FF2B5EF4-FFF2-40B4-BE49-F238E27FC236}">
                <a16:creationId xmlns:a16="http://schemas.microsoft.com/office/drawing/2014/main" id="{07AEE892-CD2A-F840-94AD-AB9E2AE9EE85}"/>
              </a:ext>
            </a:extLst>
          </p:cNvPr>
          <p:cNvSpPr txBox="1"/>
          <p:nvPr/>
        </p:nvSpPr>
        <p:spPr>
          <a:xfrm>
            <a:off x="3701117" y="5504158"/>
            <a:ext cx="181498" cy="276999"/>
          </a:xfrm>
          <a:prstGeom prst="rect">
            <a:avLst/>
          </a:prstGeom>
          <a:solidFill>
            <a:srgbClr val="96EE72"/>
          </a:solidFill>
        </p:spPr>
        <p:txBody>
          <a:bodyPr wrap="square" rtlCol="0">
            <a:spAutoFit/>
          </a:bodyPr>
          <a:lstStyle/>
          <a:p>
            <a:pPr algn="ctr"/>
            <a:r>
              <a:rPr lang="nb-NO" sz="1200" dirty="0"/>
              <a:t>C</a:t>
            </a:r>
          </a:p>
        </p:txBody>
      </p:sp>
      <p:sp>
        <p:nvSpPr>
          <p:cNvPr id="178" name="TextBox 177">
            <a:extLst>
              <a:ext uri="{FF2B5EF4-FFF2-40B4-BE49-F238E27FC236}">
                <a16:creationId xmlns:a16="http://schemas.microsoft.com/office/drawing/2014/main" id="{A0A2254E-44D8-A44E-8008-D691B39B1FB1}"/>
              </a:ext>
            </a:extLst>
          </p:cNvPr>
          <p:cNvSpPr txBox="1"/>
          <p:nvPr/>
        </p:nvSpPr>
        <p:spPr>
          <a:xfrm>
            <a:off x="4859034" y="5512553"/>
            <a:ext cx="181498" cy="276999"/>
          </a:xfrm>
          <a:prstGeom prst="rect">
            <a:avLst/>
          </a:prstGeom>
          <a:solidFill>
            <a:srgbClr val="96EE72"/>
          </a:solidFill>
        </p:spPr>
        <p:txBody>
          <a:bodyPr wrap="square" rtlCol="0">
            <a:spAutoFit/>
          </a:bodyPr>
          <a:lstStyle/>
          <a:p>
            <a:pPr algn="ctr"/>
            <a:r>
              <a:rPr lang="nb-NO" sz="1200" dirty="0"/>
              <a:t>C</a:t>
            </a:r>
          </a:p>
        </p:txBody>
      </p:sp>
      <p:sp>
        <p:nvSpPr>
          <p:cNvPr id="179" name="Rectangle 178">
            <a:extLst>
              <a:ext uri="{FF2B5EF4-FFF2-40B4-BE49-F238E27FC236}">
                <a16:creationId xmlns:a16="http://schemas.microsoft.com/office/drawing/2014/main" id="{4DB0CD78-34E9-0643-8EC1-427BE1243C25}"/>
              </a:ext>
            </a:extLst>
          </p:cNvPr>
          <p:cNvSpPr/>
          <p:nvPr/>
        </p:nvSpPr>
        <p:spPr>
          <a:xfrm>
            <a:off x="6710987" y="4521708"/>
            <a:ext cx="3490507"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 ONE SUBSTITUTION/ONE VISIBLE</a:t>
            </a:r>
          </a:p>
        </p:txBody>
      </p:sp>
      <p:sp>
        <p:nvSpPr>
          <p:cNvPr id="180" name="Rectangle 179">
            <a:extLst>
              <a:ext uri="{FF2B5EF4-FFF2-40B4-BE49-F238E27FC236}">
                <a16:creationId xmlns:a16="http://schemas.microsoft.com/office/drawing/2014/main" id="{681CEC37-8212-C445-9B98-282ED2A0E455}"/>
              </a:ext>
            </a:extLst>
          </p:cNvPr>
          <p:cNvSpPr/>
          <p:nvPr/>
        </p:nvSpPr>
        <p:spPr>
          <a:xfrm>
            <a:off x="6697121" y="4878231"/>
            <a:ext cx="3842527"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(ii) TWO SUBSTITUTIONS/NONE VISIBLE</a:t>
            </a:r>
          </a:p>
        </p:txBody>
      </p:sp>
      <p:sp>
        <p:nvSpPr>
          <p:cNvPr id="181" name="Rectangle 180">
            <a:extLst>
              <a:ext uri="{FF2B5EF4-FFF2-40B4-BE49-F238E27FC236}">
                <a16:creationId xmlns:a16="http://schemas.microsoft.com/office/drawing/2014/main" id="{2159AE6A-59F3-3645-B169-8926225A2763}"/>
              </a:ext>
            </a:extLst>
          </p:cNvPr>
          <p:cNvSpPr/>
          <p:nvPr/>
        </p:nvSpPr>
        <p:spPr>
          <a:xfrm>
            <a:off x="6697121" y="5234753"/>
            <a:ext cx="3746347"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(iii) TWO SUBSTITUTIONS/ONE VISIBLE</a:t>
            </a:r>
          </a:p>
        </p:txBody>
      </p:sp>
      <p:sp>
        <p:nvSpPr>
          <p:cNvPr id="101" name="Rectangle 100">
            <a:extLst>
              <a:ext uri="{FF2B5EF4-FFF2-40B4-BE49-F238E27FC236}">
                <a16:creationId xmlns:a16="http://schemas.microsoft.com/office/drawing/2014/main" id="{EEC8A09D-CD4B-EB46-A5FD-B01B1E0B2344}"/>
              </a:ext>
            </a:extLst>
          </p:cNvPr>
          <p:cNvSpPr/>
          <p:nvPr/>
        </p:nvSpPr>
        <p:spPr>
          <a:xfrm>
            <a:off x="6425853" y="5799626"/>
            <a:ext cx="5912284" cy="369332"/>
          </a:xfrm>
          <a:prstGeom prst="rect">
            <a:avLst/>
          </a:prstGeom>
        </p:spPr>
        <p:txBody>
          <a:bodyPr wrap="square">
            <a:spAutoFit/>
          </a:bodyPr>
          <a:lstStyle/>
          <a:p>
            <a:r>
              <a:rPr lang="nb-NO" dirty="0">
                <a:latin typeface="Calibri Light" panose="020F0302020204030204" pitchFamily="34" charset="0"/>
                <a:cs typeface="Calibri Light" panose="020F0302020204030204" pitchFamily="34" charset="0"/>
              </a:rPr>
              <a:t>NO LONGER A LINEAR RELATIONSHIP BETWEEN </a:t>
            </a:r>
            <a:r>
              <a:rPr lang="nb-NO" b="1" i="1" dirty="0">
                <a:latin typeface="Calibri Light" panose="020F0302020204030204" pitchFamily="34" charset="0"/>
                <a:cs typeface="Calibri Light" panose="020F0302020204030204" pitchFamily="34" charset="0"/>
              </a:rPr>
              <a:t>D</a:t>
            </a:r>
            <a:r>
              <a:rPr lang="nb-NO" dirty="0">
                <a:latin typeface="Calibri Light" panose="020F0302020204030204" pitchFamily="34" charset="0"/>
                <a:cs typeface="Calibri Light" panose="020F0302020204030204" pitchFamily="34" charset="0"/>
              </a:rPr>
              <a:t> AND TIME</a:t>
            </a:r>
          </a:p>
        </p:txBody>
      </p:sp>
      <p:sp>
        <p:nvSpPr>
          <p:cNvPr id="2" name="Rectangle 1">
            <a:extLst>
              <a:ext uri="{FF2B5EF4-FFF2-40B4-BE49-F238E27FC236}">
                <a16:creationId xmlns:a16="http://schemas.microsoft.com/office/drawing/2014/main" id="{E931AD8C-58AF-9240-A61A-DD5B3C37778B}"/>
              </a:ext>
            </a:extLst>
          </p:cNvPr>
          <p:cNvSpPr/>
          <p:nvPr/>
        </p:nvSpPr>
        <p:spPr>
          <a:xfrm>
            <a:off x="2244421" y="6229710"/>
            <a:ext cx="426720"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 </a:t>
            </a:r>
            <a:endParaRPr lang="nb-NO" dirty="0"/>
          </a:p>
        </p:txBody>
      </p:sp>
      <p:sp>
        <p:nvSpPr>
          <p:cNvPr id="103" name="Rectangle 102">
            <a:extLst>
              <a:ext uri="{FF2B5EF4-FFF2-40B4-BE49-F238E27FC236}">
                <a16:creationId xmlns:a16="http://schemas.microsoft.com/office/drawing/2014/main" id="{9847B0E4-C318-B744-B374-318EBC4D13F3}"/>
              </a:ext>
            </a:extLst>
          </p:cNvPr>
          <p:cNvSpPr/>
          <p:nvPr/>
        </p:nvSpPr>
        <p:spPr>
          <a:xfrm>
            <a:off x="3379092" y="6229710"/>
            <a:ext cx="478016"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(ii) </a:t>
            </a:r>
            <a:endParaRPr lang="nb-NO" dirty="0"/>
          </a:p>
        </p:txBody>
      </p:sp>
      <p:sp>
        <p:nvSpPr>
          <p:cNvPr id="104" name="Rectangle 103">
            <a:extLst>
              <a:ext uri="{FF2B5EF4-FFF2-40B4-BE49-F238E27FC236}">
                <a16:creationId xmlns:a16="http://schemas.microsoft.com/office/drawing/2014/main" id="{67A77721-F58F-974E-9539-7E5C15C93351}"/>
              </a:ext>
            </a:extLst>
          </p:cNvPr>
          <p:cNvSpPr/>
          <p:nvPr/>
        </p:nvSpPr>
        <p:spPr>
          <a:xfrm>
            <a:off x="4535623" y="6229710"/>
            <a:ext cx="529312"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(iii) </a:t>
            </a:r>
            <a:endParaRPr lang="nb-NO" dirty="0"/>
          </a:p>
        </p:txBody>
      </p:sp>
      <p:sp>
        <p:nvSpPr>
          <p:cNvPr id="3" name="TextBox 2">
            <a:extLst>
              <a:ext uri="{FF2B5EF4-FFF2-40B4-BE49-F238E27FC236}">
                <a16:creationId xmlns:a16="http://schemas.microsoft.com/office/drawing/2014/main" id="{FD7052B2-9ADF-D079-822C-EF43CCCCA286}"/>
              </a:ext>
            </a:extLst>
          </p:cNvPr>
          <p:cNvSpPr txBox="1"/>
          <p:nvPr/>
        </p:nvSpPr>
        <p:spPr>
          <a:xfrm>
            <a:off x="277658" y="177452"/>
            <a:ext cx="11684697" cy="1384995"/>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But its not always so simple. When we are comparing two sequences, we are effectively assuming they are coming from a common ancestor that we don’t know</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3402290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23048" y="3195337"/>
            <a:ext cx="3121270" cy="451212"/>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a:solidFill>
                  <a:schemeClr val="tx1"/>
                </a:solidFill>
                <a:latin typeface="Calibri Light" panose="020F0302020204030204" pitchFamily="34" charset="0"/>
                <a:cs typeface="Calibri Light" panose="020F0302020204030204" pitchFamily="34" charset="0"/>
              </a:rPr>
              <a:t>JUKES-CANTOR</a:t>
            </a:r>
            <a:endParaRPr lang="en-US" dirty="0">
              <a:solidFill>
                <a:schemeClr val="tx1"/>
              </a:solidFill>
            </a:endParaRPr>
          </a:p>
        </p:txBody>
      </p:sp>
      <p:sp>
        <p:nvSpPr>
          <p:cNvPr id="5" name="Rectangle 4">
            <a:extLst>
              <a:ext uri="{FF2B5EF4-FFF2-40B4-BE49-F238E27FC236}">
                <a16:creationId xmlns:a16="http://schemas.microsoft.com/office/drawing/2014/main" id="{A6E10DBC-EFDB-484F-97F1-4245B6531BFE}"/>
              </a:ext>
            </a:extLst>
          </p:cNvPr>
          <p:cNvSpPr/>
          <p:nvPr/>
        </p:nvSpPr>
        <p:spPr>
          <a:xfrm>
            <a:off x="1869915" y="2559979"/>
            <a:ext cx="5047888" cy="369332"/>
          </a:xfrm>
          <a:prstGeom prst="rect">
            <a:avLst/>
          </a:prstGeom>
        </p:spPr>
        <p:txBody>
          <a:bodyPr wrap="square">
            <a:spAutoFit/>
          </a:bodyPr>
          <a:lstStyle/>
          <a:p>
            <a:r>
              <a:rPr lang="nb-NO" dirty="0">
                <a:latin typeface="Calibri Light" panose="020F0302020204030204" pitchFamily="34" charset="0"/>
                <a:cs typeface="Calibri Light" panose="020F0302020204030204" pitchFamily="34" charset="0"/>
              </a:rPr>
              <a:t>NEED BETTER MODEL OF SEQUENCE EVOLUTION</a:t>
            </a:r>
          </a:p>
        </p:txBody>
      </p:sp>
      <p:pic>
        <p:nvPicPr>
          <p:cNvPr id="3" name="Picture 2">
            <a:extLst>
              <a:ext uri="{FF2B5EF4-FFF2-40B4-BE49-F238E27FC236}">
                <a16:creationId xmlns:a16="http://schemas.microsoft.com/office/drawing/2014/main" id="{AA56B013-1D79-4F4C-A177-52B278CBB1EF}"/>
              </a:ext>
            </a:extLst>
          </p:cNvPr>
          <p:cNvPicPr>
            <a:picLocks noChangeAspect="1"/>
          </p:cNvPicPr>
          <p:nvPr/>
        </p:nvPicPr>
        <p:blipFill>
          <a:blip r:embed="rId2"/>
          <a:stretch>
            <a:fillRect/>
          </a:stretch>
        </p:blipFill>
        <p:spPr>
          <a:xfrm>
            <a:off x="4095676" y="3734830"/>
            <a:ext cx="2776014" cy="1520840"/>
          </a:xfrm>
          <a:prstGeom prst="rect">
            <a:avLst/>
          </a:prstGeom>
        </p:spPr>
      </p:pic>
      <p:sp>
        <p:nvSpPr>
          <p:cNvPr id="10" name="Rectangle 9">
            <a:extLst>
              <a:ext uri="{FF2B5EF4-FFF2-40B4-BE49-F238E27FC236}">
                <a16:creationId xmlns:a16="http://schemas.microsoft.com/office/drawing/2014/main" id="{CC210704-4FE9-9D44-A248-ED17FBFA91C6}"/>
              </a:ext>
            </a:extLst>
          </p:cNvPr>
          <p:cNvSpPr/>
          <p:nvPr/>
        </p:nvSpPr>
        <p:spPr>
          <a:xfrm>
            <a:off x="1869915" y="5536602"/>
            <a:ext cx="7791088" cy="369332"/>
          </a:xfrm>
          <a:prstGeom prst="rect">
            <a:avLst/>
          </a:prstGeom>
        </p:spPr>
        <p:txBody>
          <a:bodyPr wrap="square">
            <a:spAutoFit/>
          </a:bodyPr>
          <a:lstStyle/>
          <a:p>
            <a:r>
              <a:rPr lang="nb-NO" dirty="0">
                <a:latin typeface="Calibri Light" panose="020F0302020204030204" pitchFamily="34" charset="0"/>
                <a:cs typeface="Calibri Light" panose="020F0302020204030204" pitchFamily="34" charset="0"/>
              </a:rPr>
              <a:t>EQUAL PROBABILITY OF SUBSTITUTION BETWEEN ANY TWO BASES AT ANY SITE</a:t>
            </a:r>
          </a:p>
        </p:txBody>
      </p:sp>
      <p:sp>
        <p:nvSpPr>
          <p:cNvPr id="2" name="TextBox 1">
            <a:extLst>
              <a:ext uri="{FF2B5EF4-FFF2-40B4-BE49-F238E27FC236}">
                <a16:creationId xmlns:a16="http://schemas.microsoft.com/office/drawing/2014/main" id="{9118D407-1073-DFDA-D235-5A968024AE23}"/>
              </a:ext>
            </a:extLst>
          </p:cNvPr>
          <p:cNvSpPr txBox="1"/>
          <p:nvPr/>
        </p:nvSpPr>
        <p:spPr>
          <a:xfrm>
            <a:off x="277658" y="177452"/>
            <a:ext cx="11684697" cy="954107"/>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In such cases (for example a rapidly mutating virus) we need to use nucleotide substitution models</a:t>
            </a:r>
            <a:endParaRPr lang="en-NO" sz="2400" dirty="0">
              <a:solidFill>
                <a:schemeClr val="accent5">
                  <a:lumMod val="50000"/>
                </a:schemeClr>
              </a:solidFill>
              <a:latin typeface="Aptos Mono" panose="020B0009020202020204" pitchFamily="49" charset="0"/>
            </a:endParaRPr>
          </a:p>
        </p:txBody>
      </p:sp>
      <p:sp>
        <p:nvSpPr>
          <p:cNvPr id="4" name="TextBox 3">
            <a:extLst>
              <a:ext uri="{FF2B5EF4-FFF2-40B4-BE49-F238E27FC236}">
                <a16:creationId xmlns:a16="http://schemas.microsoft.com/office/drawing/2014/main" id="{37072539-87CD-7563-FA4F-646DD66489C9}"/>
              </a:ext>
            </a:extLst>
          </p:cNvPr>
          <p:cNvSpPr txBox="1"/>
          <p:nvPr/>
        </p:nvSpPr>
        <p:spPr>
          <a:xfrm>
            <a:off x="7002049" y="914400"/>
            <a:ext cx="4396636" cy="1815882"/>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In the simplest case, there is an equal probability of one nucleotide being substituted for another</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2433437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23048" y="1491801"/>
            <a:ext cx="3121270" cy="451212"/>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nb-NO" dirty="0">
                <a:solidFill>
                  <a:schemeClr val="tx1"/>
                </a:solidFill>
                <a:latin typeface="Calibri Light" panose="020F0302020204030204" pitchFamily="34" charset="0"/>
                <a:cs typeface="Calibri Light" panose="020F0302020204030204" pitchFamily="34" charset="0"/>
              </a:rPr>
              <a:t>JUKES-CANTOR</a:t>
            </a:r>
            <a:endParaRPr lang="en-US" dirty="0">
              <a:solidFill>
                <a:schemeClr val="tx1"/>
              </a:solidFill>
            </a:endParaRPr>
          </a:p>
        </p:txBody>
      </p:sp>
      <p:sp>
        <p:nvSpPr>
          <p:cNvPr id="10" name="Rectangle 9">
            <a:extLst>
              <a:ext uri="{FF2B5EF4-FFF2-40B4-BE49-F238E27FC236}">
                <a16:creationId xmlns:a16="http://schemas.microsoft.com/office/drawing/2014/main" id="{CC210704-4FE9-9D44-A248-ED17FBFA91C6}"/>
              </a:ext>
            </a:extLst>
          </p:cNvPr>
          <p:cNvSpPr/>
          <p:nvPr/>
        </p:nvSpPr>
        <p:spPr>
          <a:xfrm>
            <a:off x="1861429" y="5366199"/>
            <a:ext cx="7791088" cy="369332"/>
          </a:xfrm>
          <a:prstGeom prst="rect">
            <a:avLst/>
          </a:prstGeom>
        </p:spPr>
        <p:txBody>
          <a:bodyPr wrap="square">
            <a:spAutoFit/>
          </a:bodyPr>
          <a:lstStyle/>
          <a:p>
            <a:r>
              <a:rPr lang="nb-NO" dirty="0">
                <a:latin typeface="Calibri Light" panose="020F0302020204030204" pitchFamily="34" charset="0"/>
                <a:cs typeface="Calibri Light" panose="020F0302020204030204" pitchFamily="34" charset="0"/>
              </a:rPr>
              <a:t>EQUAL PROBABILITY OF SUBSTITUTION BETWEEN ANY TWO BASES AT ANY SITE</a:t>
            </a:r>
          </a:p>
        </p:txBody>
      </p:sp>
      <p:pic>
        <p:nvPicPr>
          <p:cNvPr id="2" name="Picture 1">
            <a:extLst>
              <a:ext uri="{FF2B5EF4-FFF2-40B4-BE49-F238E27FC236}">
                <a16:creationId xmlns:a16="http://schemas.microsoft.com/office/drawing/2014/main" id="{73CE8C9A-EDF6-ED41-A468-844353235F34}"/>
              </a:ext>
            </a:extLst>
          </p:cNvPr>
          <p:cNvPicPr>
            <a:picLocks noChangeAspect="1"/>
          </p:cNvPicPr>
          <p:nvPr/>
        </p:nvPicPr>
        <p:blipFill>
          <a:blip r:embed="rId2"/>
          <a:stretch>
            <a:fillRect/>
          </a:stretch>
        </p:blipFill>
        <p:spPr>
          <a:xfrm>
            <a:off x="7702792" y="2042291"/>
            <a:ext cx="2513796" cy="2688551"/>
          </a:xfrm>
          <a:prstGeom prst="rect">
            <a:avLst/>
          </a:prstGeom>
        </p:spPr>
      </p:pic>
      <p:pic>
        <p:nvPicPr>
          <p:cNvPr id="6" name="Picture 5">
            <a:extLst>
              <a:ext uri="{FF2B5EF4-FFF2-40B4-BE49-F238E27FC236}">
                <a16:creationId xmlns:a16="http://schemas.microsoft.com/office/drawing/2014/main" id="{9BAE0D21-47CA-9E42-AAAA-8E58239B4556}"/>
              </a:ext>
            </a:extLst>
          </p:cNvPr>
          <p:cNvPicPr>
            <a:picLocks noChangeAspect="1"/>
          </p:cNvPicPr>
          <p:nvPr/>
        </p:nvPicPr>
        <p:blipFill>
          <a:blip r:embed="rId3"/>
          <a:stretch>
            <a:fillRect/>
          </a:stretch>
        </p:blipFill>
        <p:spPr>
          <a:xfrm>
            <a:off x="1975413" y="2691947"/>
            <a:ext cx="5197033" cy="1474107"/>
          </a:xfrm>
          <a:prstGeom prst="rect">
            <a:avLst/>
          </a:prstGeom>
        </p:spPr>
      </p:pic>
      <p:sp>
        <p:nvSpPr>
          <p:cNvPr id="3" name="TextBox 2">
            <a:extLst>
              <a:ext uri="{FF2B5EF4-FFF2-40B4-BE49-F238E27FC236}">
                <a16:creationId xmlns:a16="http://schemas.microsoft.com/office/drawing/2014/main" id="{C33510E2-F2E4-DC29-2267-63324730A81E}"/>
              </a:ext>
            </a:extLst>
          </p:cNvPr>
          <p:cNvSpPr txBox="1"/>
          <p:nvPr/>
        </p:nvSpPr>
        <p:spPr>
          <a:xfrm>
            <a:off x="1000723" y="267575"/>
            <a:ext cx="10509337" cy="954107"/>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For example, transitions occur more frequently than transversions (pyrimidine &lt;-&gt; purine), so a better model would include this</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524396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AEE93-83BE-CD9E-A682-C92F0449843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81C0B4D-3549-23CE-E803-0F00D773EA92}"/>
              </a:ext>
            </a:extLst>
          </p:cNvPr>
          <p:cNvPicPr>
            <a:picLocks noChangeAspect="1"/>
          </p:cNvPicPr>
          <p:nvPr/>
        </p:nvPicPr>
        <p:blipFill>
          <a:blip r:embed="rId2"/>
          <a:stretch>
            <a:fillRect/>
          </a:stretch>
        </p:blipFill>
        <p:spPr>
          <a:xfrm>
            <a:off x="2653211" y="4263063"/>
            <a:ext cx="4419304" cy="251317"/>
          </a:xfrm>
          <a:prstGeom prst="rect">
            <a:avLst/>
          </a:prstGeom>
        </p:spPr>
      </p:pic>
      <p:pic>
        <p:nvPicPr>
          <p:cNvPr id="11" name="Picture 10">
            <a:extLst>
              <a:ext uri="{FF2B5EF4-FFF2-40B4-BE49-F238E27FC236}">
                <a16:creationId xmlns:a16="http://schemas.microsoft.com/office/drawing/2014/main" id="{A7126422-1EA8-4B2D-01FD-704D1520EC55}"/>
              </a:ext>
            </a:extLst>
          </p:cNvPr>
          <p:cNvPicPr>
            <a:picLocks noChangeAspect="1"/>
          </p:cNvPicPr>
          <p:nvPr/>
        </p:nvPicPr>
        <p:blipFill>
          <a:blip r:embed="rId3"/>
          <a:stretch>
            <a:fillRect/>
          </a:stretch>
        </p:blipFill>
        <p:spPr>
          <a:xfrm>
            <a:off x="2653211" y="4664405"/>
            <a:ext cx="4419312" cy="251537"/>
          </a:xfrm>
          <a:prstGeom prst="rect">
            <a:avLst/>
          </a:prstGeom>
        </p:spPr>
      </p:pic>
      <p:sp>
        <p:nvSpPr>
          <p:cNvPr id="12" name="TextBox 11">
            <a:extLst>
              <a:ext uri="{FF2B5EF4-FFF2-40B4-BE49-F238E27FC236}">
                <a16:creationId xmlns:a16="http://schemas.microsoft.com/office/drawing/2014/main" id="{944C7630-34D9-52FE-B306-63CBEEE795F0}"/>
              </a:ext>
            </a:extLst>
          </p:cNvPr>
          <p:cNvSpPr txBox="1"/>
          <p:nvPr/>
        </p:nvSpPr>
        <p:spPr>
          <a:xfrm>
            <a:off x="3943308" y="2101640"/>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ANCESTOR</a:t>
            </a:r>
          </a:p>
        </p:txBody>
      </p:sp>
      <p:sp>
        <p:nvSpPr>
          <p:cNvPr id="13" name="TextBox 12">
            <a:extLst>
              <a:ext uri="{FF2B5EF4-FFF2-40B4-BE49-F238E27FC236}">
                <a16:creationId xmlns:a16="http://schemas.microsoft.com/office/drawing/2014/main" id="{CE9D0B89-AFE1-8387-D144-CE9832C7CC1B}"/>
              </a:ext>
            </a:extLst>
          </p:cNvPr>
          <p:cNvSpPr txBox="1"/>
          <p:nvPr/>
        </p:nvSpPr>
        <p:spPr>
          <a:xfrm>
            <a:off x="2904480" y="2977517"/>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1</a:t>
            </a:r>
          </a:p>
        </p:txBody>
      </p:sp>
      <p:sp>
        <p:nvSpPr>
          <p:cNvPr id="14" name="TextBox 13">
            <a:extLst>
              <a:ext uri="{FF2B5EF4-FFF2-40B4-BE49-F238E27FC236}">
                <a16:creationId xmlns:a16="http://schemas.microsoft.com/office/drawing/2014/main" id="{B5C367CD-071B-F9C2-7EA0-566BF4004FB4}"/>
              </a:ext>
            </a:extLst>
          </p:cNvPr>
          <p:cNvSpPr txBox="1"/>
          <p:nvPr/>
        </p:nvSpPr>
        <p:spPr>
          <a:xfrm>
            <a:off x="4982135" y="2977517"/>
            <a:ext cx="1840374" cy="369332"/>
          </a:xfrm>
          <a:prstGeom prst="rect">
            <a:avLst/>
          </a:prstGeom>
          <a:solidFill>
            <a:schemeClr val="bg1">
              <a:lumMod val="95000"/>
            </a:schemeClr>
          </a:solidFill>
          <a:ln>
            <a:solidFill>
              <a:schemeClr val="bg1">
                <a:lumMod val="85000"/>
              </a:schemeClr>
            </a:solidFill>
          </a:ln>
        </p:spPr>
        <p:txBody>
          <a:bodyPr wrap="square" rtlCol="0">
            <a:spAutoFit/>
          </a:bodyPr>
          <a:lstStyle/>
          <a:p>
            <a:pPr algn="ctr"/>
            <a:r>
              <a:rPr lang="nb-NO" dirty="0">
                <a:latin typeface="Calibri Light" panose="020F0302020204030204" pitchFamily="34" charset="0"/>
                <a:cs typeface="Calibri Light" panose="020F0302020204030204" pitchFamily="34" charset="0"/>
              </a:rPr>
              <a:t>SEQUENCE 2</a:t>
            </a:r>
          </a:p>
        </p:txBody>
      </p:sp>
      <p:cxnSp>
        <p:nvCxnSpPr>
          <p:cNvPr id="16" name="Straight Connector 15">
            <a:extLst>
              <a:ext uri="{FF2B5EF4-FFF2-40B4-BE49-F238E27FC236}">
                <a16:creationId xmlns:a16="http://schemas.microsoft.com/office/drawing/2014/main" id="{61E978FC-9ABF-586A-3872-4B10D70B9A13}"/>
              </a:ext>
            </a:extLst>
          </p:cNvPr>
          <p:cNvCxnSpPr>
            <a:stCxn id="12" idx="2"/>
            <a:endCxn id="13" idx="0"/>
          </p:cNvCxnSpPr>
          <p:nvPr/>
        </p:nvCxnSpPr>
        <p:spPr>
          <a:xfrm flipH="1">
            <a:off x="3824667" y="2470973"/>
            <a:ext cx="1038828" cy="5065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97C1365-02CC-D445-DAF4-A36DE28DBF7C}"/>
              </a:ext>
            </a:extLst>
          </p:cNvPr>
          <p:cNvCxnSpPr>
            <a:stCxn id="12" idx="2"/>
            <a:endCxn id="14" idx="0"/>
          </p:cNvCxnSpPr>
          <p:nvPr/>
        </p:nvCxnSpPr>
        <p:spPr>
          <a:xfrm>
            <a:off x="4863496" y="2470973"/>
            <a:ext cx="1038827" cy="5065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9" name="Down Arrow 18">
            <a:extLst>
              <a:ext uri="{FF2B5EF4-FFF2-40B4-BE49-F238E27FC236}">
                <a16:creationId xmlns:a16="http://schemas.microsoft.com/office/drawing/2014/main" id="{701815BD-3106-33C7-FD46-46838011A9B9}"/>
              </a:ext>
            </a:extLst>
          </p:cNvPr>
          <p:cNvSpPr/>
          <p:nvPr/>
        </p:nvSpPr>
        <p:spPr>
          <a:xfrm>
            <a:off x="7040197" y="2159135"/>
            <a:ext cx="151587" cy="1130219"/>
          </a:xfrm>
          <a:prstGeom prst="downArrow">
            <a:avLst>
              <a:gd name="adj1" fmla="val 35972"/>
              <a:gd name="adj2" fmla="val 1797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TextBox 19">
            <a:extLst>
              <a:ext uri="{FF2B5EF4-FFF2-40B4-BE49-F238E27FC236}">
                <a16:creationId xmlns:a16="http://schemas.microsoft.com/office/drawing/2014/main" id="{5983AA8C-5C68-AD94-1E73-4C466B0094AA}"/>
              </a:ext>
            </a:extLst>
          </p:cNvPr>
          <p:cNvSpPr txBox="1"/>
          <p:nvPr/>
        </p:nvSpPr>
        <p:spPr>
          <a:xfrm>
            <a:off x="7158837" y="2453402"/>
            <a:ext cx="713657" cy="461665"/>
          </a:xfrm>
          <a:prstGeom prst="rect">
            <a:avLst/>
          </a:prstGeom>
          <a:noFill/>
        </p:spPr>
        <p:txBody>
          <a:bodyPr wrap="none" rtlCol="0">
            <a:spAutoFit/>
          </a:bodyPr>
          <a:lstStyle/>
          <a:p>
            <a:r>
              <a:rPr lang="nb-NO" sz="2400" i="1" dirty="0">
                <a:latin typeface="Times" pitchFamily="2" charset="0"/>
              </a:rPr>
              <a:t>time</a:t>
            </a:r>
          </a:p>
        </p:txBody>
      </p:sp>
      <p:sp>
        <p:nvSpPr>
          <p:cNvPr id="21" name="Rectangle 20">
            <a:extLst>
              <a:ext uri="{FF2B5EF4-FFF2-40B4-BE49-F238E27FC236}">
                <a16:creationId xmlns:a16="http://schemas.microsoft.com/office/drawing/2014/main" id="{60DD6E61-CEA8-772B-9563-86AED4A5F5F3}"/>
              </a:ext>
            </a:extLst>
          </p:cNvPr>
          <p:cNvSpPr/>
          <p:nvPr/>
        </p:nvSpPr>
        <p:spPr>
          <a:xfrm>
            <a:off x="7163244" y="4595340"/>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2</a:t>
            </a:r>
            <a:endParaRPr lang="nb-NO" sz="2000" dirty="0">
              <a:latin typeface="Andale Mono" panose="020B0509000000000004" pitchFamily="49" charset="0"/>
            </a:endParaRPr>
          </a:p>
        </p:txBody>
      </p:sp>
      <p:sp>
        <p:nvSpPr>
          <p:cNvPr id="22" name="Rectangle 21">
            <a:extLst>
              <a:ext uri="{FF2B5EF4-FFF2-40B4-BE49-F238E27FC236}">
                <a16:creationId xmlns:a16="http://schemas.microsoft.com/office/drawing/2014/main" id="{5C2D09CD-5AB1-DDA0-1339-70AC9890133B}"/>
              </a:ext>
            </a:extLst>
          </p:cNvPr>
          <p:cNvSpPr/>
          <p:nvPr/>
        </p:nvSpPr>
        <p:spPr>
          <a:xfrm>
            <a:off x="7163244" y="4193888"/>
            <a:ext cx="338554"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1</a:t>
            </a:r>
            <a:endParaRPr lang="nb-NO" sz="2000" dirty="0">
              <a:latin typeface="Andale Mono" panose="020B0509000000000004" pitchFamily="49" charset="0"/>
            </a:endParaRPr>
          </a:p>
        </p:txBody>
      </p:sp>
      <p:sp>
        <p:nvSpPr>
          <p:cNvPr id="24" name="Rectangle 23">
            <a:extLst>
              <a:ext uri="{FF2B5EF4-FFF2-40B4-BE49-F238E27FC236}">
                <a16:creationId xmlns:a16="http://schemas.microsoft.com/office/drawing/2014/main" id="{5733C16A-9EE5-5F59-2C17-AB698A1D472D}"/>
              </a:ext>
            </a:extLst>
          </p:cNvPr>
          <p:cNvSpPr/>
          <p:nvPr/>
        </p:nvSpPr>
        <p:spPr>
          <a:xfrm>
            <a:off x="266019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Rectangle 24">
            <a:extLst>
              <a:ext uri="{FF2B5EF4-FFF2-40B4-BE49-F238E27FC236}">
                <a16:creationId xmlns:a16="http://schemas.microsoft.com/office/drawing/2014/main" id="{D3245D4F-875D-3BED-7B6A-73FB5A9D7BAE}"/>
              </a:ext>
            </a:extLst>
          </p:cNvPr>
          <p:cNvSpPr/>
          <p:nvPr/>
        </p:nvSpPr>
        <p:spPr>
          <a:xfrm>
            <a:off x="284561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Rectangle 25">
            <a:extLst>
              <a:ext uri="{FF2B5EF4-FFF2-40B4-BE49-F238E27FC236}">
                <a16:creationId xmlns:a16="http://schemas.microsoft.com/office/drawing/2014/main" id="{E74AE3C3-9F85-405F-3D62-8E9D58EF582B}"/>
              </a:ext>
            </a:extLst>
          </p:cNvPr>
          <p:cNvSpPr/>
          <p:nvPr/>
        </p:nvSpPr>
        <p:spPr>
          <a:xfrm>
            <a:off x="3038013"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Rectangle 26">
            <a:extLst>
              <a:ext uri="{FF2B5EF4-FFF2-40B4-BE49-F238E27FC236}">
                <a16:creationId xmlns:a16="http://schemas.microsoft.com/office/drawing/2014/main" id="{FA95A80F-7B7B-D0C7-4E64-FD5E797FDA02}"/>
              </a:ext>
            </a:extLst>
          </p:cNvPr>
          <p:cNvSpPr/>
          <p:nvPr/>
        </p:nvSpPr>
        <p:spPr>
          <a:xfrm>
            <a:off x="3230414"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Rectangle 27">
            <a:extLst>
              <a:ext uri="{FF2B5EF4-FFF2-40B4-BE49-F238E27FC236}">
                <a16:creationId xmlns:a16="http://schemas.microsoft.com/office/drawing/2014/main" id="{E71B71EF-DF16-8925-89C9-E4623DF73F11}"/>
              </a:ext>
            </a:extLst>
          </p:cNvPr>
          <p:cNvSpPr/>
          <p:nvPr/>
        </p:nvSpPr>
        <p:spPr>
          <a:xfrm>
            <a:off x="3422815"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Rectangle 28">
            <a:extLst>
              <a:ext uri="{FF2B5EF4-FFF2-40B4-BE49-F238E27FC236}">
                <a16:creationId xmlns:a16="http://schemas.microsoft.com/office/drawing/2014/main" id="{BE2837FA-595E-94C0-0D1E-400090A600C5}"/>
              </a:ext>
            </a:extLst>
          </p:cNvPr>
          <p:cNvSpPr/>
          <p:nvPr/>
        </p:nvSpPr>
        <p:spPr>
          <a:xfrm>
            <a:off x="3615216"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Rectangle 29">
            <a:extLst>
              <a:ext uri="{FF2B5EF4-FFF2-40B4-BE49-F238E27FC236}">
                <a16:creationId xmlns:a16="http://schemas.microsoft.com/office/drawing/2014/main" id="{7000AACF-43F3-D164-D2E8-D7729757D3CE}"/>
              </a:ext>
            </a:extLst>
          </p:cNvPr>
          <p:cNvSpPr/>
          <p:nvPr/>
        </p:nvSpPr>
        <p:spPr>
          <a:xfrm>
            <a:off x="3807617"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1" name="Rectangle 30">
            <a:extLst>
              <a:ext uri="{FF2B5EF4-FFF2-40B4-BE49-F238E27FC236}">
                <a16:creationId xmlns:a16="http://schemas.microsoft.com/office/drawing/2014/main" id="{1B93A8CC-F87D-F3F2-2F65-49CB45BF20C7}"/>
              </a:ext>
            </a:extLst>
          </p:cNvPr>
          <p:cNvSpPr/>
          <p:nvPr/>
        </p:nvSpPr>
        <p:spPr>
          <a:xfrm>
            <a:off x="4000018"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Rectangle 31">
            <a:extLst>
              <a:ext uri="{FF2B5EF4-FFF2-40B4-BE49-F238E27FC236}">
                <a16:creationId xmlns:a16="http://schemas.microsoft.com/office/drawing/2014/main" id="{FB2954E7-4E59-9AA1-2E23-5F4C916BBFDC}"/>
              </a:ext>
            </a:extLst>
          </p:cNvPr>
          <p:cNvSpPr/>
          <p:nvPr/>
        </p:nvSpPr>
        <p:spPr>
          <a:xfrm>
            <a:off x="4192419"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Rectangle 32">
            <a:extLst>
              <a:ext uri="{FF2B5EF4-FFF2-40B4-BE49-F238E27FC236}">
                <a16:creationId xmlns:a16="http://schemas.microsoft.com/office/drawing/2014/main" id="{EA076E0A-6104-9F6F-EAE8-9B757395A567}"/>
              </a:ext>
            </a:extLst>
          </p:cNvPr>
          <p:cNvSpPr/>
          <p:nvPr/>
        </p:nvSpPr>
        <p:spPr>
          <a:xfrm>
            <a:off x="4384820"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Rectangle 33">
            <a:extLst>
              <a:ext uri="{FF2B5EF4-FFF2-40B4-BE49-F238E27FC236}">
                <a16:creationId xmlns:a16="http://schemas.microsoft.com/office/drawing/2014/main" id="{2444920A-2FF7-7A94-8CA8-EDDFBFA5166F}"/>
              </a:ext>
            </a:extLst>
          </p:cNvPr>
          <p:cNvSpPr/>
          <p:nvPr/>
        </p:nvSpPr>
        <p:spPr>
          <a:xfrm>
            <a:off x="457722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Rectangle 34">
            <a:extLst>
              <a:ext uri="{FF2B5EF4-FFF2-40B4-BE49-F238E27FC236}">
                <a16:creationId xmlns:a16="http://schemas.microsoft.com/office/drawing/2014/main" id="{6D91FC99-8203-B07F-F341-90528C5F7C5F}"/>
              </a:ext>
            </a:extLst>
          </p:cNvPr>
          <p:cNvSpPr/>
          <p:nvPr/>
        </p:nvSpPr>
        <p:spPr>
          <a:xfrm>
            <a:off x="476962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0" name="Rectangle 39">
            <a:extLst>
              <a:ext uri="{FF2B5EF4-FFF2-40B4-BE49-F238E27FC236}">
                <a16:creationId xmlns:a16="http://schemas.microsoft.com/office/drawing/2014/main" id="{C51CB07F-DE56-F313-6A07-F398045E1B94}"/>
              </a:ext>
            </a:extLst>
          </p:cNvPr>
          <p:cNvSpPr/>
          <p:nvPr/>
        </p:nvSpPr>
        <p:spPr>
          <a:xfrm>
            <a:off x="650123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1" name="Rectangle 40">
            <a:extLst>
              <a:ext uri="{FF2B5EF4-FFF2-40B4-BE49-F238E27FC236}">
                <a16:creationId xmlns:a16="http://schemas.microsoft.com/office/drawing/2014/main" id="{E7175A38-70A9-D648-4EF7-9F0441CED899}"/>
              </a:ext>
            </a:extLst>
          </p:cNvPr>
          <p:cNvSpPr/>
          <p:nvPr/>
        </p:nvSpPr>
        <p:spPr>
          <a:xfrm>
            <a:off x="6693632"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Rectangle 41">
            <a:extLst>
              <a:ext uri="{FF2B5EF4-FFF2-40B4-BE49-F238E27FC236}">
                <a16:creationId xmlns:a16="http://schemas.microsoft.com/office/drawing/2014/main" id="{926A9A1A-CAEC-34A7-B05A-6578949D0C9C}"/>
              </a:ext>
            </a:extLst>
          </p:cNvPr>
          <p:cNvSpPr/>
          <p:nvPr/>
        </p:nvSpPr>
        <p:spPr>
          <a:xfrm>
            <a:off x="4962023"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3" name="Rectangle 42">
            <a:extLst>
              <a:ext uri="{FF2B5EF4-FFF2-40B4-BE49-F238E27FC236}">
                <a16:creationId xmlns:a16="http://schemas.microsoft.com/office/drawing/2014/main" id="{344EC8AA-5C29-8819-ACBB-177624638208}"/>
              </a:ext>
            </a:extLst>
          </p:cNvPr>
          <p:cNvSpPr/>
          <p:nvPr/>
        </p:nvSpPr>
        <p:spPr>
          <a:xfrm>
            <a:off x="6886031"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4" name="Rectangle 43">
            <a:extLst>
              <a:ext uri="{FF2B5EF4-FFF2-40B4-BE49-F238E27FC236}">
                <a16:creationId xmlns:a16="http://schemas.microsoft.com/office/drawing/2014/main" id="{C4BA39A7-F2C3-075D-8F57-CCF36B78BD8B}"/>
              </a:ext>
            </a:extLst>
          </p:cNvPr>
          <p:cNvSpPr/>
          <p:nvPr/>
        </p:nvSpPr>
        <p:spPr>
          <a:xfrm>
            <a:off x="5154424"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Rectangle 44">
            <a:extLst>
              <a:ext uri="{FF2B5EF4-FFF2-40B4-BE49-F238E27FC236}">
                <a16:creationId xmlns:a16="http://schemas.microsoft.com/office/drawing/2014/main" id="{F671E69A-C245-8E87-37B3-509A7CE60336}"/>
              </a:ext>
            </a:extLst>
          </p:cNvPr>
          <p:cNvSpPr/>
          <p:nvPr/>
        </p:nvSpPr>
        <p:spPr>
          <a:xfrm>
            <a:off x="5346825"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Rectangle 45">
            <a:extLst>
              <a:ext uri="{FF2B5EF4-FFF2-40B4-BE49-F238E27FC236}">
                <a16:creationId xmlns:a16="http://schemas.microsoft.com/office/drawing/2014/main" id="{B33845D8-3D0F-4D86-CF7D-A0790665E9D4}"/>
              </a:ext>
            </a:extLst>
          </p:cNvPr>
          <p:cNvSpPr/>
          <p:nvPr/>
        </p:nvSpPr>
        <p:spPr>
          <a:xfrm>
            <a:off x="5539226"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Rectangle 46">
            <a:extLst>
              <a:ext uri="{FF2B5EF4-FFF2-40B4-BE49-F238E27FC236}">
                <a16:creationId xmlns:a16="http://schemas.microsoft.com/office/drawing/2014/main" id="{9ADEA1F2-F77D-D460-5772-8A7155B38CF2}"/>
              </a:ext>
            </a:extLst>
          </p:cNvPr>
          <p:cNvSpPr/>
          <p:nvPr/>
        </p:nvSpPr>
        <p:spPr>
          <a:xfrm>
            <a:off x="5731627"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8" name="Rectangle 47">
            <a:extLst>
              <a:ext uri="{FF2B5EF4-FFF2-40B4-BE49-F238E27FC236}">
                <a16:creationId xmlns:a16="http://schemas.microsoft.com/office/drawing/2014/main" id="{DC1D64D2-DE32-7D16-BAF3-02F55CCC742D}"/>
              </a:ext>
            </a:extLst>
          </p:cNvPr>
          <p:cNvSpPr/>
          <p:nvPr/>
        </p:nvSpPr>
        <p:spPr>
          <a:xfrm>
            <a:off x="5924028"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Rectangle 48">
            <a:extLst>
              <a:ext uri="{FF2B5EF4-FFF2-40B4-BE49-F238E27FC236}">
                <a16:creationId xmlns:a16="http://schemas.microsoft.com/office/drawing/2014/main" id="{A7F73983-D95D-A7CC-6601-3514F4FE7BA6}"/>
              </a:ext>
            </a:extLst>
          </p:cNvPr>
          <p:cNvSpPr/>
          <p:nvPr/>
        </p:nvSpPr>
        <p:spPr>
          <a:xfrm>
            <a:off x="6116429"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Rectangle 49">
            <a:extLst>
              <a:ext uri="{FF2B5EF4-FFF2-40B4-BE49-F238E27FC236}">
                <a16:creationId xmlns:a16="http://schemas.microsoft.com/office/drawing/2014/main" id="{1E8E5C75-562E-AE7C-D71E-AA8EB2508308}"/>
              </a:ext>
            </a:extLst>
          </p:cNvPr>
          <p:cNvSpPr/>
          <p:nvPr/>
        </p:nvSpPr>
        <p:spPr>
          <a:xfrm>
            <a:off x="6308830" y="5093269"/>
            <a:ext cx="181498" cy="251317"/>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3" name="TextBox 52">
            <a:extLst>
              <a:ext uri="{FF2B5EF4-FFF2-40B4-BE49-F238E27FC236}">
                <a16:creationId xmlns:a16="http://schemas.microsoft.com/office/drawing/2014/main" id="{8B3D87AE-DBE2-CC4C-C22C-293B56265325}"/>
              </a:ext>
            </a:extLst>
          </p:cNvPr>
          <p:cNvSpPr txBox="1"/>
          <p:nvPr/>
        </p:nvSpPr>
        <p:spPr>
          <a:xfrm>
            <a:off x="3044183" y="5081329"/>
            <a:ext cx="181498" cy="276999"/>
          </a:xfrm>
          <a:prstGeom prst="rect">
            <a:avLst/>
          </a:prstGeom>
          <a:noFill/>
        </p:spPr>
        <p:txBody>
          <a:bodyPr wrap="square" rtlCol="0">
            <a:spAutoFit/>
          </a:bodyPr>
          <a:lstStyle/>
          <a:p>
            <a:pPr algn="ctr"/>
            <a:r>
              <a:rPr lang="nb-NO" sz="1200" dirty="0"/>
              <a:t>*</a:t>
            </a:r>
          </a:p>
        </p:txBody>
      </p:sp>
      <p:sp>
        <p:nvSpPr>
          <p:cNvPr id="57" name="TextBox 56">
            <a:extLst>
              <a:ext uri="{FF2B5EF4-FFF2-40B4-BE49-F238E27FC236}">
                <a16:creationId xmlns:a16="http://schemas.microsoft.com/office/drawing/2014/main" id="{1C88B6DC-BDE3-3F10-EAFD-3338475C4931}"/>
              </a:ext>
            </a:extLst>
          </p:cNvPr>
          <p:cNvSpPr txBox="1"/>
          <p:nvPr/>
        </p:nvSpPr>
        <p:spPr>
          <a:xfrm>
            <a:off x="3428175" y="5081329"/>
            <a:ext cx="181498" cy="276999"/>
          </a:xfrm>
          <a:prstGeom prst="rect">
            <a:avLst/>
          </a:prstGeom>
          <a:noFill/>
        </p:spPr>
        <p:txBody>
          <a:bodyPr wrap="square" rtlCol="0">
            <a:spAutoFit/>
          </a:bodyPr>
          <a:lstStyle/>
          <a:p>
            <a:pPr algn="ctr"/>
            <a:r>
              <a:rPr lang="nb-NO" sz="1200" dirty="0"/>
              <a:t>*</a:t>
            </a:r>
          </a:p>
        </p:txBody>
      </p:sp>
      <p:sp>
        <p:nvSpPr>
          <p:cNvPr id="59" name="TextBox 58">
            <a:extLst>
              <a:ext uri="{FF2B5EF4-FFF2-40B4-BE49-F238E27FC236}">
                <a16:creationId xmlns:a16="http://schemas.microsoft.com/office/drawing/2014/main" id="{E83F68D2-80CE-3AD6-2C99-EE89834092FB}"/>
              </a:ext>
            </a:extLst>
          </p:cNvPr>
          <p:cNvSpPr txBox="1"/>
          <p:nvPr/>
        </p:nvSpPr>
        <p:spPr>
          <a:xfrm>
            <a:off x="3812167" y="5081329"/>
            <a:ext cx="181498" cy="276999"/>
          </a:xfrm>
          <a:prstGeom prst="rect">
            <a:avLst/>
          </a:prstGeom>
          <a:noFill/>
        </p:spPr>
        <p:txBody>
          <a:bodyPr wrap="square" rtlCol="0">
            <a:spAutoFit/>
          </a:bodyPr>
          <a:lstStyle/>
          <a:p>
            <a:pPr algn="ctr"/>
            <a:r>
              <a:rPr lang="nb-NO" sz="1200" dirty="0"/>
              <a:t>*</a:t>
            </a:r>
          </a:p>
        </p:txBody>
      </p:sp>
      <p:sp>
        <p:nvSpPr>
          <p:cNvPr id="67" name="TextBox 66">
            <a:extLst>
              <a:ext uri="{FF2B5EF4-FFF2-40B4-BE49-F238E27FC236}">
                <a16:creationId xmlns:a16="http://schemas.microsoft.com/office/drawing/2014/main" id="{48F2CD00-7D19-0230-33CF-9574BA758796}"/>
              </a:ext>
            </a:extLst>
          </p:cNvPr>
          <p:cNvSpPr txBox="1"/>
          <p:nvPr/>
        </p:nvSpPr>
        <p:spPr>
          <a:xfrm>
            <a:off x="5348135" y="5081329"/>
            <a:ext cx="181498" cy="276999"/>
          </a:xfrm>
          <a:prstGeom prst="rect">
            <a:avLst/>
          </a:prstGeom>
          <a:noFill/>
        </p:spPr>
        <p:txBody>
          <a:bodyPr wrap="square" rtlCol="0">
            <a:spAutoFit/>
          </a:bodyPr>
          <a:lstStyle/>
          <a:p>
            <a:pPr algn="ctr"/>
            <a:r>
              <a:rPr lang="nb-NO" sz="1200" dirty="0"/>
              <a:t>*</a:t>
            </a:r>
          </a:p>
        </p:txBody>
      </p:sp>
      <p:sp>
        <p:nvSpPr>
          <p:cNvPr id="71" name="TextBox 70">
            <a:extLst>
              <a:ext uri="{FF2B5EF4-FFF2-40B4-BE49-F238E27FC236}">
                <a16:creationId xmlns:a16="http://schemas.microsoft.com/office/drawing/2014/main" id="{FB6B20EE-47FD-24D6-82A7-7671129E3914}"/>
              </a:ext>
            </a:extLst>
          </p:cNvPr>
          <p:cNvSpPr txBox="1"/>
          <p:nvPr/>
        </p:nvSpPr>
        <p:spPr>
          <a:xfrm>
            <a:off x="6116119" y="5081329"/>
            <a:ext cx="181498" cy="276999"/>
          </a:xfrm>
          <a:prstGeom prst="rect">
            <a:avLst/>
          </a:prstGeom>
          <a:noFill/>
        </p:spPr>
        <p:txBody>
          <a:bodyPr wrap="square" rtlCol="0">
            <a:spAutoFit/>
          </a:bodyPr>
          <a:lstStyle/>
          <a:p>
            <a:pPr algn="ctr"/>
            <a:r>
              <a:rPr lang="nb-NO" sz="1200" dirty="0"/>
              <a:t>*</a:t>
            </a:r>
          </a:p>
        </p:txBody>
      </p:sp>
      <p:sp>
        <p:nvSpPr>
          <p:cNvPr id="72" name="TextBox 71">
            <a:extLst>
              <a:ext uri="{FF2B5EF4-FFF2-40B4-BE49-F238E27FC236}">
                <a16:creationId xmlns:a16="http://schemas.microsoft.com/office/drawing/2014/main" id="{2DA9DE13-54EB-B2DF-FC98-768057E8C503}"/>
              </a:ext>
            </a:extLst>
          </p:cNvPr>
          <p:cNvSpPr txBox="1"/>
          <p:nvPr/>
        </p:nvSpPr>
        <p:spPr>
          <a:xfrm>
            <a:off x="6308115" y="5081329"/>
            <a:ext cx="181498" cy="276999"/>
          </a:xfrm>
          <a:prstGeom prst="rect">
            <a:avLst/>
          </a:prstGeom>
          <a:noFill/>
        </p:spPr>
        <p:txBody>
          <a:bodyPr wrap="square" rtlCol="0">
            <a:spAutoFit/>
          </a:bodyPr>
          <a:lstStyle/>
          <a:p>
            <a:pPr algn="ctr"/>
            <a:r>
              <a:rPr lang="nb-NO" sz="1200" dirty="0"/>
              <a:t>*</a:t>
            </a:r>
          </a:p>
        </p:txBody>
      </p:sp>
      <p:sp>
        <p:nvSpPr>
          <p:cNvPr id="73" name="TextBox 72">
            <a:extLst>
              <a:ext uri="{FF2B5EF4-FFF2-40B4-BE49-F238E27FC236}">
                <a16:creationId xmlns:a16="http://schemas.microsoft.com/office/drawing/2014/main" id="{1DE7F874-7194-3E6C-CCC3-124BB4E71F17}"/>
              </a:ext>
            </a:extLst>
          </p:cNvPr>
          <p:cNvSpPr txBox="1"/>
          <p:nvPr/>
        </p:nvSpPr>
        <p:spPr>
          <a:xfrm>
            <a:off x="6500111" y="5081329"/>
            <a:ext cx="181498" cy="276999"/>
          </a:xfrm>
          <a:prstGeom prst="rect">
            <a:avLst/>
          </a:prstGeom>
          <a:noFill/>
        </p:spPr>
        <p:txBody>
          <a:bodyPr wrap="square" rtlCol="0">
            <a:spAutoFit/>
          </a:bodyPr>
          <a:lstStyle/>
          <a:p>
            <a:pPr algn="ctr"/>
            <a:r>
              <a:rPr lang="nb-NO" sz="1200" dirty="0"/>
              <a:t>*</a:t>
            </a:r>
          </a:p>
        </p:txBody>
      </p:sp>
      <p:sp>
        <p:nvSpPr>
          <p:cNvPr id="78" name="Rectangle 77">
            <a:extLst>
              <a:ext uri="{FF2B5EF4-FFF2-40B4-BE49-F238E27FC236}">
                <a16:creationId xmlns:a16="http://schemas.microsoft.com/office/drawing/2014/main" id="{657FE8EB-2387-D6D4-9957-D3B439C4603B}"/>
              </a:ext>
            </a:extLst>
          </p:cNvPr>
          <p:cNvSpPr/>
          <p:nvPr/>
        </p:nvSpPr>
        <p:spPr>
          <a:xfrm>
            <a:off x="7163244" y="5018871"/>
            <a:ext cx="1569660" cy="400110"/>
          </a:xfrm>
          <a:prstGeom prst="rect">
            <a:avLst/>
          </a:prstGeom>
        </p:spPr>
        <p:txBody>
          <a:bodyPr wrap="none">
            <a:spAutoFit/>
          </a:bodyPr>
          <a:lstStyle/>
          <a:p>
            <a:r>
              <a:rPr lang="nb-NO" sz="2000" dirty="0">
                <a:latin typeface="Andale Mono" panose="020B0509000000000004" pitchFamily="49" charset="0"/>
                <a:cs typeface="Calibri Light" panose="020F0302020204030204" pitchFamily="34" charset="0"/>
              </a:rPr>
              <a:t>D = 7/23 </a:t>
            </a:r>
            <a:endParaRPr lang="nb-NO" sz="2000" dirty="0">
              <a:latin typeface="Andale Mono" panose="020B0509000000000004" pitchFamily="49" charset="0"/>
            </a:endParaRPr>
          </a:p>
        </p:txBody>
      </p:sp>
      <p:sp>
        <p:nvSpPr>
          <p:cNvPr id="182" name="Rectangle 181">
            <a:extLst>
              <a:ext uri="{FF2B5EF4-FFF2-40B4-BE49-F238E27FC236}">
                <a16:creationId xmlns:a16="http://schemas.microsoft.com/office/drawing/2014/main" id="{E003397C-4F29-83E0-B542-D3D5E55E5C5C}"/>
              </a:ext>
            </a:extLst>
          </p:cNvPr>
          <p:cNvSpPr/>
          <p:nvPr/>
        </p:nvSpPr>
        <p:spPr>
          <a:xfrm>
            <a:off x="2646041" y="5843854"/>
            <a:ext cx="7017819" cy="369332"/>
          </a:xfrm>
          <a:prstGeom prst="rect">
            <a:avLst/>
          </a:prstGeom>
        </p:spPr>
        <p:txBody>
          <a:bodyPr wrap="none">
            <a:spAutoFit/>
          </a:bodyPr>
          <a:lstStyle/>
          <a:p>
            <a:r>
              <a:rPr lang="nb-NO" dirty="0">
                <a:latin typeface="Calibri Light" panose="020F0302020204030204" pitchFamily="34" charset="0"/>
                <a:cs typeface="Calibri Light" panose="020F0302020204030204" pitchFamily="34" charset="0"/>
              </a:rPr>
              <a:t>FOR SMALL NUMBERS OF CHANGES, CAN USE </a:t>
            </a:r>
            <a:r>
              <a:rPr lang="nb-NO" b="1" i="1" dirty="0">
                <a:latin typeface="Calibri Light" panose="020F0302020204030204" pitchFamily="34" charset="0"/>
                <a:cs typeface="Calibri Light" panose="020F0302020204030204" pitchFamily="34" charset="0"/>
              </a:rPr>
              <a:t>D</a:t>
            </a:r>
            <a:r>
              <a:rPr lang="nb-NO" dirty="0">
                <a:latin typeface="Calibri Light" panose="020F0302020204030204" pitchFamily="34" charset="0"/>
                <a:cs typeface="Calibri Light" panose="020F0302020204030204" pitchFamily="34" charset="0"/>
              </a:rPr>
              <a:t> AS A DISTANCE MEASURE</a:t>
            </a:r>
          </a:p>
        </p:txBody>
      </p:sp>
      <p:sp>
        <p:nvSpPr>
          <p:cNvPr id="2" name="TextBox 1">
            <a:extLst>
              <a:ext uri="{FF2B5EF4-FFF2-40B4-BE49-F238E27FC236}">
                <a16:creationId xmlns:a16="http://schemas.microsoft.com/office/drawing/2014/main" id="{D494423C-1E3C-2D8D-CC80-9D179FF8CB03}"/>
              </a:ext>
            </a:extLst>
          </p:cNvPr>
          <p:cNvSpPr txBox="1"/>
          <p:nvPr/>
        </p:nvSpPr>
        <p:spPr>
          <a:xfrm>
            <a:off x="277658" y="177452"/>
            <a:ext cx="11684697" cy="954107"/>
          </a:xfrm>
          <a:prstGeom prst="rect">
            <a:avLst/>
          </a:prstGeom>
          <a:noFill/>
        </p:spPr>
        <p:txBody>
          <a:bodyPr wrap="square" rtlCol="0">
            <a:spAutoFit/>
          </a:bodyPr>
          <a:lstStyle/>
          <a:p>
            <a:r>
              <a:rPr lang="en-NO" sz="2800" dirty="0">
                <a:solidFill>
                  <a:schemeClr val="accent5">
                    <a:lumMod val="50000"/>
                  </a:schemeClr>
                </a:solidFill>
                <a:latin typeface="Aptos" panose="020B0004020202020204" pitchFamily="34" charset="0"/>
              </a:rPr>
              <a:t>But here, we will stick to the simple measure of distance by counting the number of differences between each sequence pair</a:t>
            </a:r>
            <a:endParaRPr lang="en-NO" sz="2400" dirty="0">
              <a:solidFill>
                <a:schemeClr val="accent5">
                  <a:lumMod val="50000"/>
                </a:schemeClr>
              </a:solidFill>
              <a:latin typeface="Aptos Mono" panose="020B0009020202020204" pitchFamily="49" charset="0"/>
            </a:endParaRPr>
          </a:p>
        </p:txBody>
      </p:sp>
    </p:spTree>
    <p:extLst>
      <p:ext uri="{BB962C8B-B14F-4D97-AF65-F5344CB8AC3E}">
        <p14:creationId xmlns:p14="http://schemas.microsoft.com/office/powerpoint/2010/main" val="2201829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1DEE8D8-89D6-8FCD-DEA8-28A8CE70149B}"/>
            </a:ext>
          </a:extLst>
        </p:cNvPr>
        <p:cNvGrpSpPr/>
        <p:nvPr/>
      </p:nvGrpSpPr>
      <p:grpSpPr bwMode="auto">
        <a:xfrm>
          <a:off x="0" y="0"/>
          <a:ext cx="0" cy="0"/>
          <a:chOff x="0" y="0"/>
          <a:chExt cx="0" cy="0"/>
        </a:xfrm>
      </p:grpSpPr>
      <p:sp>
        <p:nvSpPr>
          <p:cNvPr id="2147176347" name="TextBox 2083639400">
            <a:extLst>
              <a:ext uri="{FF2B5EF4-FFF2-40B4-BE49-F238E27FC236}">
                <a16:creationId xmlns:a16="http://schemas.microsoft.com/office/drawing/2014/main" id="{D5DC4D2D-9B9D-956D-9E5C-A6ED6B4A5D26}"/>
              </a:ext>
            </a:extLst>
          </p:cNvPr>
          <p:cNvSpPr txBox="1"/>
          <p:nvPr/>
        </p:nvSpPr>
        <p:spPr bwMode="auto">
          <a:xfrm>
            <a:off x="143218" y="333066"/>
            <a:ext cx="11596211" cy="456714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lang="nb-NO" sz="2200" dirty="0" err="1">
                <a:latin typeface="Aptos Light" panose="020B0004020202020204" pitchFamily="34" charset="0"/>
                <a:ea typeface="DejaVu Sans Mono"/>
                <a:cs typeface="DejaVu Sans Mono"/>
              </a:rPr>
              <a:t>Tasks</a:t>
            </a:r>
            <a:endParaRPr lang="nb-NO" sz="2200" dirty="0">
              <a:latin typeface="Aptos Light" panose="020B0004020202020204" pitchFamily="34" charset="0"/>
              <a:ea typeface="DejaVu Sans Mono"/>
              <a:cs typeface="DejaVu Sans Mono"/>
            </a:endParaRPr>
          </a:p>
          <a:p>
            <a:pPr marL="457200" indent="-457200">
              <a:buAutoNum type="arabicPeriod"/>
              <a:defRPr/>
            </a:pPr>
            <a:r>
              <a:rPr lang="nb-NO" sz="2200" dirty="0">
                <a:latin typeface="Aptos Light" panose="020B0004020202020204" pitchFamily="34" charset="0"/>
                <a:ea typeface="DejaVu Sans Mono"/>
                <a:cs typeface="DejaVu Sans Mono"/>
              </a:rPr>
              <a:t>If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haven’t</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already</a:t>
            </a:r>
            <a:r>
              <a:rPr lang="nb-NO" sz="2200" dirty="0">
                <a:latin typeface="Aptos Light" panose="020B0004020202020204" pitchFamily="34" charset="0"/>
                <a:ea typeface="DejaVu Sans Mono"/>
                <a:cs typeface="DejaVu Sans Mono"/>
              </a:rPr>
              <a:t> done </a:t>
            </a:r>
            <a:r>
              <a:rPr lang="nb-NO" sz="2200" dirty="0" err="1">
                <a:latin typeface="Aptos Light" panose="020B0004020202020204" pitchFamily="34" charset="0"/>
                <a:ea typeface="DejaVu Sans Mono"/>
                <a:cs typeface="DejaVu Sans Mono"/>
              </a:rPr>
              <a:t>this</a:t>
            </a:r>
            <a:r>
              <a:rPr lang="nb-NO" sz="2200" dirty="0">
                <a:latin typeface="Aptos Light" panose="020B0004020202020204" pitchFamily="34" charset="0"/>
                <a:ea typeface="DejaVu Sans Mono"/>
                <a:cs typeface="DejaVu Sans Mono"/>
              </a:rPr>
              <a:t>, run </a:t>
            </a:r>
            <a:r>
              <a:rPr lang="nb-NO" sz="2000" dirty="0" err="1">
                <a:solidFill>
                  <a:srgbClr val="002060"/>
                </a:solidFill>
                <a:latin typeface="Aptos Mono" panose="020B0009020202020204" pitchFamily="49" charset="0"/>
                <a:ea typeface="DejaVu Sans Mono"/>
                <a:cs typeface="DejaVu Sans Mono"/>
              </a:rPr>
              <a:t>gccalc</a:t>
            </a:r>
            <a:r>
              <a:rPr lang="nb-NO" sz="2000" dirty="0">
                <a:solidFill>
                  <a:srgbClr val="002060"/>
                </a:solidFill>
                <a:latin typeface="Aptos Mono" panose="020B0009020202020204" pitchFamily="49" charset="0"/>
                <a:ea typeface="DejaVu Sans Mono"/>
                <a:cs typeface="DejaVu Sans Mono"/>
              </a:rPr>
              <a:t>/</a:t>
            </a:r>
            <a:r>
              <a:rPr lang="nb-NO" sz="2000" dirty="0" err="1">
                <a:solidFill>
                  <a:srgbClr val="002060"/>
                </a:solidFill>
                <a:latin typeface="Aptos Mono" panose="020B0009020202020204" pitchFamily="49" charset="0"/>
                <a:ea typeface="DejaVu Sans Mono"/>
                <a:cs typeface="DejaVu Sans Mono"/>
              </a:rPr>
              <a:t>entrypoint.py</a:t>
            </a:r>
            <a:r>
              <a:rPr lang="nb-NO" sz="2000" dirty="0">
                <a:solidFill>
                  <a:srgbClr val="002060"/>
                </a:solidFill>
                <a:latin typeface="Aptos Mono" panose="020B0009020202020204" pitchFamily="49" charset="0"/>
                <a:ea typeface="DejaVu Sans Mono"/>
                <a:cs typeface="DejaVu Sans Mono"/>
              </a:rPr>
              <a:t> </a:t>
            </a:r>
            <a:r>
              <a:rPr lang="nb-NO" sz="2200" dirty="0">
                <a:latin typeface="Aptos Light" panose="020B0004020202020204" pitchFamily="34" charset="0"/>
                <a:ea typeface="DejaVu Sans Mono"/>
                <a:cs typeface="DejaVu Sans Mono"/>
              </a:rPr>
              <a:t>and </a:t>
            </a:r>
            <a:r>
              <a:rPr lang="nb-NO" sz="2200" dirty="0" err="1">
                <a:latin typeface="Aptos Light" panose="020B0004020202020204" pitchFamily="34" charset="0"/>
                <a:ea typeface="DejaVu Sans Mono"/>
                <a:cs typeface="DejaVu Sans Mono"/>
              </a:rPr>
              <a:t>generate</a:t>
            </a:r>
            <a:r>
              <a:rPr lang="nb-NO" sz="2200" dirty="0">
                <a:latin typeface="Aptos Light" panose="020B0004020202020204" pitchFamily="34" charset="0"/>
                <a:ea typeface="DejaVu Sans Mono"/>
                <a:cs typeface="DejaVu Sans Mono"/>
              </a:rPr>
              <a:t> a file </a:t>
            </a:r>
            <a:r>
              <a:rPr lang="nb-NO" sz="2200" dirty="0" err="1">
                <a:latin typeface="Aptos Light" panose="020B0004020202020204" pitchFamily="34" charset="0"/>
                <a:ea typeface="DejaVu Sans Mono"/>
                <a:cs typeface="DejaVu Sans Mono"/>
              </a:rPr>
              <a:t>containing</a:t>
            </a:r>
            <a:r>
              <a:rPr lang="nb-NO" sz="2200" dirty="0">
                <a:latin typeface="Aptos Light" panose="020B0004020202020204" pitchFamily="34" charset="0"/>
                <a:ea typeface="DejaVu Sans Mono"/>
                <a:cs typeface="DejaVu Sans Mono"/>
              </a:rPr>
              <a:t> a list </a:t>
            </a:r>
            <a:r>
              <a:rPr lang="nb-NO" sz="2200" dirty="0" err="1">
                <a:latin typeface="Aptos Light" panose="020B0004020202020204" pitchFamily="34" charset="0"/>
                <a:ea typeface="DejaVu Sans Mono"/>
                <a:cs typeface="DejaVu Sans Mono"/>
              </a:rPr>
              <a:t>of</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the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unique</a:t>
            </a:r>
            <a:r>
              <a:rPr lang="nb-NO" sz="2200" dirty="0">
                <a:latin typeface="Aptos Light" panose="020B0004020202020204" pitchFamily="34" charset="0"/>
                <a:ea typeface="DejaVu Sans Mono"/>
                <a:cs typeface="DejaVu Sans Mono"/>
              </a:rPr>
              <a:t> seed regions for human and </a:t>
            </a:r>
            <a:r>
              <a:rPr lang="nb-NO" sz="2200" dirty="0" err="1">
                <a:latin typeface="Aptos Light" panose="020B0004020202020204" pitchFamily="34" charset="0"/>
                <a:ea typeface="DejaVu Sans Mono"/>
                <a:cs typeface="DejaVu Sans Mono"/>
              </a:rPr>
              <a:t>mouse</a:t>
            </a:r>
            <a:r>
              <a:rPr lang="nb-NO" sz="2200" dirty="0">
                <a:latin typeface="Aptos Light" panose="020B0004020202020204" pitchFamily="34" charset="0"/>
                <a:ea typeface="DejaVu Sans Mono"/>
                <a:cs typeface="DejaVu Sans Mono"/>
              </a:rPr>
              <a:t>. </a:t>
            </a:r>
          </a:p>
          <a:p>
            <a:pPr lvl="1">
              <a:defRPr/>
            </a:pPr>
            <a:r>
              <a:rPr lang="nb-NO" sz="2200" dirty="0" err="1">
                <a:latin typeface="Aptos Light" panose="020B0004020202020204" pitchFamily="34" charset="0"/>
                <a:ea typeface="DejaVu Sans Mono"/>
                <a:cs typeface="DejaVu Sans Mono"/>
              </a:rPr>
              <a:t>Generate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one</a:t>
            </a:r>
            <a:r>
              <a:rPr lang="nb-NO" sz="2200" dirty="0">
                <a:latin typeface="Aptos Light" panose="020B0004020202020204" pitchFamily="34" charset="0"/>
                <a:ea typeface="DejaVu Sans Mono"/>
                <a:cs typeface="DejaVu Sans Mono"/>
              </a:rPr>
              <a:t> file for </a:t>
            </a:r>
            <a:r>
              <a:rPr lang="nb-NO" sz="2200" dirty="0" err="1">
                <a:latin typeface="Aptos Light" panose="020B0004020202020204" pitchFamily="34" charset="0"/>
                <a:ea typeface="DejaVu Sans Mono"/>
                <a:cs typeface="DejaVu Sans Mono"/>
              </a:rPr>
              <a:t>each</a:t>
            </a:r>
            <a:r>
              <a:rPr lang="nb-NO" sz="2200" dirty="0">
                <a:latin typeface="Aptos Light" panose="020B0004020202020204" pitchFamily="34" charset="0"/>
                <a:ea typeface="DejaVu Sans Mono"/>
                <a:cs typeface="DejaVu Sans Mono"/>
              </a:rPr>
              <a:t> species, and </a:t>
            </a:r>
            <a:r>
              <a:rPr lang="nb-NO" sz="2200" dirty="0" err="1">
                <a:latin typeface="Aptos Light" panose="020B0004020202020204" pitchFamily="34" charset="0"/>
                <a:ea typeface="DejaVu Sans Mono"/>
                <a:cs typeface="DejaVu Sans Mono"/>
              </a:rPr>
              <a:t>use</a:t>
            </a:r>
            <a:r>
              <a:rPr lang="nb-NO" sz="2200" dirty="0">
                <a:latin typeface="Aptos Light" panose="020B0004020202020204" pitchFamily="34" charset="0"/>
                <a:ea typeface="DejaVu Sans Mono"/>
                <a:cs typeface="DejaVu Sans Mono"/>
              </a:rPr>
              <a:t> v22.1 </a:t>
            </a:r>
            <a:r>
              <a:rPr lang="nb-NO" sz="2200" dirty="0" err="1">
                <a:latin typeface="Aptos Light" panose="020B0004020202020204" pitchFamily="34" charset="0"/>
                <a:ea typeface="DejaVu Sans Mono"/>
                <a:cs typeface="DejaVu Sans Mono"/>
              </a:rPr>
              <a:t>of</a:t>
            </a:r>
            <a:r>
              <a:rPr lang="nb-NO" sz="2200" dirty="0">
                <a:latin typeface="Aptos Light" panose="020B0004020202020204" pitchFamily="34" charset="0"/>
                <a:ea typeface="DejaVu Sans Mono"/>
                <a:cs typeface="DejaVu Sans Mono"/>
              </a:rPr>
              <a:t> miRBase </a:t>
            </a:r>
          </a:p>
          <a:p>
            <a:pPr lvl="1">
              <a:defRPr/>
            </a:pPr>
            <a:r>
              <a:rPr lang="nb-NO" sz="2200" dirty="0" err="1">
                <a:latin typeface="Aptos Light" panose="020B0004020202020204" pitchFamily="34" charset="0"/>
                <a:ea typeface="DejaVu Sans Mono"/>
                <a:cs typeface="DejaVu Sans Mono"/>
              </a:rPr>
              <a:t>Give</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your</a:t>
            </a:r>
            <a:r>
              <a:rPr lang="nb-NO" sz="2200" dirty="0">
                <a:latin typeface="Aptos Light" panose="020B0004020202020204" pitchFamily="34" charset="0"/>
                <a:ea typeface="DejaVu Sans Mono"/>
                <a:cs typeface="DejaVu Sans Mono"/>
              </a:rPr>
              <a:t> files sensible </a:t>
            </a:r>
            <a:r>
              <a:rPr lang="nb-NO" sz="2200" dirty="0" err="1">
                <a:latin typeface="Aptos Light" panose="020B0004020202020204" pitchFamily="34" charset="0"/>
                <a:ea typeface="DejaVu Sans Mono"/>
                <a:cs typeface="DejaVu Sans Mono"/>
              </a:rPr>
              <a:t>names</a:t>
            </a:r>
            <a:r>
              <a:rPr lang="nb-NO" sz="2200" dirty="0">
                <a:latin typeface="Aptos Light" panose="020B0004020202020204" pitchFamily="34" charset="0"/>
                <a:ea typeface="DejaVu Sans Mono"/>
                <a:cs typeface="DejaVu Sans Mono"/>
              </a:rPr>
              <a:t> so </a:t>
            </a:r>
            <a:r>
              <a:rPr lang="nb-NO" sz="2200" dirty="0" err="1">
                <a:latin typeface="Aptos Light" panose="020B0004020202020204" pitchFamily="34" charset="0"/>
                <a:ea typeface="DejaVu Sans Mono"/>
                <a:cs typeface="DejaVu Sans Mono"/>
              </a:rPr>
              <a:t>you</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know</a:t>
            </a:r>
            <a:r>
              <a:rPr lang="nb-NO" sz="2200" dirty="0">
                <a:latin typeface="Aptos Light" panose="020B0004020202020204" pitchFamily="34" charset="0"/>
                <a:ea typeface="DejaVu Sans Mono"/>
                <a:cs typeface="DejaVu Sans Mono"/>
              </a:rPr>
              <a:t> </a:t>
            </a:r>
            <a:r>
              <a:rPr lang="nb-NO" sz="2200" dirty="0" err="1">
                <a:latin typeface="Aptos Light" panose="020B0004020202020204" pitchFamily="34" charset="0"/>
                <a:ea typeface="DejaVu Sans Mono"/>
                <a:cs typeface="DejaVu Sans Mono"/>
              </a:rPr>
              <a:t>which</a:t>
            </a:r>
            <a:r>
              <a:rPr lang="nb-NO" sz="2200" dirty="0">
                <a:latin typeface="Aptos Light" panose="020B0004020202020204" pitchFamily="34" charset="0"/>
                <a:ea typeface="DejaVu Sans Mono"/>
                <a:cs typeface="DejaVu Sans Mono"/>
              </a:rPr>
              <a:t> file is </a:t>
            </a:r>
            <a:r>
              <a:rPr lang="nb-NO" sz="2200" dirty="0" err="1">
                <a:latin typeface="Aptos Light" panose="020B0004020202020204" pitchFamily="34" charset="0"/>
                <a:ea typeface="DejaVu Sans Mono"/>
                <a:cs typeface="DejaVu Sans Mono"/>
              </a:rPr>
              <a:t>which</a:t>
            </a:r>
            <a:r>
              <a:rPr lang="nb-NO" sz="2200" dirty="0">
                <a:latin typeface="Aptos Light" panose="020B0004020202020204" pitchFamily="34" charset="0"/>
                <a:ea typeface="DejaVu Sans Mono"/>
                <a:cs typeface="DejaVu Sans Mono"/>
              </a:rPr>
              <a:t>.</a:t>
            </a:r>
          </a:p>
          <a:p>
            <a:pPr lvl="1">
              <a:defRPr/>
            </a:pPr>
            <a:endParaRPr lang="nb-NO" sz="2200" dirty="0">
              <a:latin typeface="Aptos Light" panose="020B0004020202020204" pitchFamily="34" charset="0"/>
              <a:ea typeface="DejaVu Sans Mono"/>
              <a:cs typeface="DejaVu Sans Mono"/>
            </a:endParaRPr>
          </a:p>
          <a:p>
            <a:pPr marL="457200" indent="-457200">
              <a:buFontTx/>
              <a:buAutoNum type="arabicPeriod"/>
              <a:defRPr/>
            </a:pPr>
            <a:r>
              <a:rPr lang="nb-NO" sz="2200" dirty="0">
                <a:latin typeface="Aptos Light" panose="020B0004020202020204" pitchFamily="34" charset="0"/>
                <a:ea typeface="DejaVu Sans Mono"/>
                <a:cs typeface="DejaVu Sans Mono"/>
              </a:rPr>
              <a:t>Run </a:t>
            </a:r>
            <a:r>
              <a:rPr kumimoji="0" lang="nb-NO" sz="2000" b="0" i="0" u="none" strike="noStrike" kern="0" cap="none" spc="0" normalizeH="0" baseline="0" noProof="0" dirty="0" err="1">
                <a:ln>
                  <a:noFill/>
                </a:ln>
                <a:solidFill>
                  <a:srgbClr val="002060"/>
                </a:solidFill>
                <a:effectLst/>
                <a:uLnTx/>
                <a:uFillTx/>
                <a:latin typeface="Aptos Mono" panose="020B0009020202020204" pitchFamily="49" charset="0"/>
                <a:ea typeface="DejaVu Sans Mono"/>
                <a:cs typeface="DejaVu Sans Mono"/>
              </a:rPr>
              <a:t>networks</a:t>
            </a:r>
            <a:r>
              <a:rPr kumimoji="0" lang="nb-NO" sz="2000" b="0" i="0" u="none" strike="noStrike" kern="0" cap="none" spc="0" normalizeH="0" baseline="0" noProof="0" dirty="0">
                <a:ln>
                  <a:noFill/>
                </a:ln>
                <a:solidFill>
                  <a:srgbClr val="002060"/>
                </a:solidFill>
                <a:effectLst/>
                <a:uLnTx/>
                <a:uFillTx/>
                <a:latin typeface="Aptos Mono" panose="020B0009020202020204" pitchFamily="49" charset="0"/>
                <a:ea typeface="DejaVu Sans Mono"/>
                <a:cs typeface="DejaVu Sans Mono"/>
              </a:rPr>
              <a:t>/</a:t>
            </a:r>
            <a:r>
              <a:rPr kumimoji="0" lang="nb-NO" sz="2000" b="0" i="0" u="none" strike="noStrike" kern="0" cap="none" spc="0" normalizeH="0" baseline="0" noProof="0" dirty="0" err="1">
                <a:ln>
                  <a:noFill/>
                </a:ln>
                <a:solidFill>
                  <a:srgbClr val="002060"/>
                </a:solidFill>
                <a:effectLst/>
                <a:uLnTx/>
                <a:uFillTx/>
                <a:latin typeface="Aptos Mono" panose="020B0009020202020204" pitchFamily="49" charset="0"/>
                <a:ea typeface="DejaVu Sans Mono"/>
                <a:cs typeface="DejaVu Sans Mono"/>
              </a:rPr>
              <a:t>levenstein.py</a:t>
            </a:r>
            <a:r>
              <a:rPr kumimoji="0" lang="nb-NO" sz="2000" b="0" i="0" u="none" strike="noStrike" kern="0" cap="none" spc="0" normalizeH="0" baseline="0" noProof="0" dirty="0">
                <a:ln>
                  <a:noFill/>
                </a:ln>
                <a:solidFill>
                  <a:srgbClr val="002060"/>
                </a:solidFill>
                <a:effectLst/>
                <a:uLnTx/>
                <a:uFillTx/>
                <a:latin typeface="Aptos Mono" panose="020B0009020202020204" pitchFamily="49" charset="0"/>
                <a:ea typeface="DejaVu Sans Mono"/>
                <a:cs typeface="DejaVu Sans Mono"/>
              </a:rPr>
              <a:t> </a:t>
            </a:r>
            <a:r>
              <a:rPr kumimoji="0" lang="nb-NO" sz="2200" b="0" i="0" u="none" strike="noStrike" kern="0" cap="none" spc="0" normalizeH="0" baseline="0" noProof="0" dirty="0">
                <a:ln>
                  <a:noFill/>
                </a:ln>
                <a:solidFill>
                  <a:prstClr val="black"/>
                </a:solidFill>
                <a:effectLst/>
                <a:uLnTx/>
                <a:uFillTx/>
                <a:latin typeface="Aptos Light" panose="020B0004020202020204" pitchFamily="34" charset="0"/>
                <a:ea typeface="DejaVu Sans Mono"/>
                <a:cs typeface="DejaVu Sans Mono"/>
              </a:rPr>
              <a:t>and </a:t>
            </a:r>
            <a:r>
              <a:rPr kumimoji="0" lang="nb-NO" sz="2200" b="0" i="0" u="none" strike="noStrike" kern="0" cap="none" spc="0" normalizeH="0" baseline="0" noProof="0" dirty="0" err="1">
                <a:ln>
                  <a:noFill/>
                </a:ln>
                <a:solidFill>
                  <a:prstClr val="black"/>
                </a:solidFill>
                <a:effectLst/>
                <a:uLnTx/>
                <a:uFillTx/>
                <a:latin typeface="Aptos Light" panose="020B0004020202020204" pitchFamily="34" charset="0"/>
                <a:ea typeface="DejaVu Sans Mono"/>
                <a:cs typeface="DejaVu Sans Mono"/>
              </a:rPr>
              <a:t>generate</a:t>
            </a:r>
            <a:r>
              <a:rPr kumimoji="0" lang="nb-NO" sz="2200" b="0" i="0" u="none" strike="noStrike" kern="0" cap="none" spc="0" normalizeH="0" baseline="0" noProof="0" dirty="0">
                <a:ln>
                  <a:noFill/>
                </a:ln>
                <a:solidFill>
                  <a:prstClr val="black"/>
                </a:solidFill>
                <a:effectLst/>
                <a:uLnTx/>
                <a:uFillTx/>
                <a:latin typeface="Aptos Light" panose="020B0004020202020204" pitchFamily="34" charset="0"/>
                <a:ea typeface="DejaVu Sans Mono"/>
                <a:cs typeface="DejaVu Sans Mono"/>
              </a:rPr>
              <a:t> a histogram for </a:t>
            </a:r>
            <a:r>
              <a:rPr kumimoji="0" lang="nb-NO" sz="2200" b="0" i="0" u="none" strike="noStrike" kern="0" cap="none" spc="0" normalizeH="0" baseline="0" noProof="0" dirty="0" err="1">
                <a:ln>
                  <a:noFill/>
                </a:ln>
                <a:solidFill>
                  <a:prstClr val="black"/>
                </a:solidFill>
                <a:effectLst/>
                <a:uLnTx/>
                <a:uFillTx/>
                <a:latin typeface="Aptos Light" panose="020B0004020202020204" pitchFamily="34" charset="0"/>
                <a:ea typeface="DejaVu Sans Mono"/>
                <a:cs typeface="DejaVu Sans Mono"/>
              </a:rPr>
              <a:t>each</a:t>
            </a:r>
            <a:r>
              <a:rPr kumimoji="0" lang="nb-NO" sz="2200" b="0" i="0" u="none" strike="noStrike" kern="0" cap="none" spc="0" normalizeH="0" baseline="0" noProof="0" dirty="0">
                <a:ln>
                  <a:noFill/>
                </a:ln>
                <a:solidFill>
                  <a:prstClr val="black"/>
                </a:solidFill>
                <a:effectLst/>
                <a:uLnTx/>
                <a:uFillTx/>
                <a:latin typeface="Aptos Light" panose="020B0004020202020204" pitchFamily="34" charset="0"/>
                <a:ea typeface="DejaVu Sans Mono"/>
                <a:cs typeface="DejaVu Sans Mono"/>
              </a:rPr>
              <a:t> species</a:t>
            </a:r>
          </a:p>
          <a:p>
            <a:pPr marL="457200" indent="-457200">
              <a:buFontTx/>
              <a:buAutoNum type="arabicPeriod"/>
              <a:defRPr/>
            </a:pPr>
            <a:endParaRPr lang="nb-NO" sz="2200" dirty="0">
              <a:solidFill>
                <a:prstClr val="black"/>
              </a:solidFill>
              <a:latin typeface="Aptos Light" panose="020B0004020202020204" pitchFamily="34" charset="0"/>
              <a:ea typeface="DejaVu Sans Mono"/>
              <a:cs typeface="DejaVu Sans Mono"/>
            </a:endParaRPr>
          </a:p>
          <a:p>
            <a:pPr marL="457200" indent="-457200">
              <a:buFontTx/>
              <a:buAutoNum type="arabicPeriod"/>
              <a:defRPr/>
            </a:pPr>
            <a:r>
              <a:rPr lang="nb-NO" sz="2200" dirty="0" err="1">
                <a:solidFill>
                  <a:prstClr val="black"/>
                </a:solidFill>
                <a:latin typeface="Aptos Light" panose="020B0004020202020204" pitchFamily="34" charset="0"/>
                <a:ea typeface="DejaVu Sans Mono"/>
                <a:cs typeface="DejaVu Sans Mono"/>
              </a:rPr>
              <a:t>What</a:t>
            </a:r>
            <a:r>
              <a:rPr lang="nb-NO" sz="2200" dirty="0">
                <a:solidFill>
                  <a:prstClr val="black"/>
                </a:solidFill>
                <a:latin typeface="Aptos Light" panose="020B0004020202020204" pitchFamily="34" charset="0"/>
                <a:ea typeface="DejaVu Sans Mono"/>
                <a:cs typeface="DejaVu Sans Mono"/>
              </a:rPr>
              <a:t> do </a:t>
            </a:r>
            <a:r>
              <a:rPr lang="nb-NO" sz="2200" dirty="0" err="1">
                <a:solidFill>
                  <a:prstClr val="black"/>
                </a:solidFill>
                <a:latin typeface="Aptos Light" panose="020B0004020202020204" pitchFamily="34" charset="0"/>
                <a:ea typeface="DejaVu Sans Mono"/>
                <a:cs typeface="DejaVu Sans Mono"/>
              </a:rPr>
              <a:t>you</a:t>
            </a:r>
            <a:r>
              <a:rPr lang="nb-NO" sz="2200" dirty="0">
                <a:solidFill>
                  <a:prstClr val="black"/>
                </a:solidFill>
                <a:latin typeface="Aptos Light" panose="020B0004020202020204" pitchFamily="34" charset="0"/>
                <a:ea typeface="DejaVu Sans Mono"/>
                <a:cs typeface="DejaVu Sans Mono"/>
              </a:rPr>
              <a:t> </a:t>
            </a:r>
            <a:r>
              <a:rPr lang="nb-NO" sz="2200" dirty="0" err="1">
                <a:solidFill>
                  <a:prstClr val="black"/>
                </a:solidFill>
                <a:latin typeface="Aptos Light" panose="020B0004020202020204" pitchFamily="34" charset="0"/>
                <a:ea typeface="DejaVu Sans Mono"/>
                <a:cs typeface="DejaVu Sans Mono"/>
              </a:rPr>
              <a:t>find</a:t>
            </a:r>
            <a:r>
              <a:rPr lang="nb-NO" sz="2200" dirty="0">
                <a:solidFill>
                  <a:prstClr val="black"/>
                </a:solidFill>
                <a:latin typeface="Aptos Light" panose="020B0004020202020204" pitchFamily="34" charset="0"/>
                <a:ea typeface="DejaVu Sans Mono"/>
                <a:cs typeface="DejaVu Sans Mono"/>
              </a:rPr>
              <a:t>? How do </a:t>
            </a:r>
            <a:r>
              <a:rPr lang="nb-NO" sz="2200" dirty="0" err="1">
                <a:solidFill>
                  <a:prstClr val="black"/>
                </a:solidFill>
                <a:latin typeface="Aptos Light" panose="020B0004020202020204" pitchFamily="34" charset="0"/>
                <a:ea typeface="DejaVu Sans Mono"/>
                <a:cs typeface="DejaVu Sans Mono"/>
              </a:rPr>
              <a:t>you</a:t>
            </a:r>
            <a:r>
              <a:rPr lang="nb-NO" sz="2200" dirty="0">
                <a:solidFill>
                  <a:prstClr val="black"/>
                </a:solidFill>
                <a:latin typeface="Aptos Light" panose="020B0004020202020204" pitchFamily="34" charset="0"/>
                <a:ea typeface="DejaVu Sans Mono"/>
                <a:cs typeface="DejaVu Sans Mono"/>
              </a:rPr>
              <a:t> </a:t>
            </a:r>
            <a:r>
              <a:rPr lang="nb-NO" sz="2200" dirty="0" err="1">
                <a:solidFill>
                  <a:prstClr val="black"/>
                </a:solidFill>
                <a:latin typeface="Aptos Light" panose="020B0004020202020204" pitchFamily="34" charset="0"/>
                <a:ea typeface="DejaVu Sans Mono"/>
                <a:cs typeface="DejaVu Sans Mono"/>
              </a:rPr>
              <a:t>intepret</a:t>
            </a:r>
            <a:r>
              <a:rPr lang="nb-NO" sz="2200" dirty="0">
                <a:solidFill>
                  <a:prstClr val="black"/>
                </a:solidFill>
                <a:latin typeface="Aptos Light" panose="020B0004020202020204" pitchFamily="34" charset="0"/>
                <a:ea typeface="DejaVu Sans Mono"/>
                <a:cs typeface="DejaVu Sans Mono"/>
              </a:rPr>
              <a:t>?</a:t>
            </a:r>
          </a:p>
          <a:p>
            <a:pPr marL="457200" indent="-457200">
              <a:buFontTx/>
              <a:buAutoNum type="arabicPeriod"/>
              <a:defRPr/>
            </a:pPr>
            <a:endParaRPr lang="nb-NO" sz="2200" dirty="0">
              <a:solidFill>
                <a:prstClr val="black"/>
              </a:solidFill>
              <a:latin typeface="Aptos Light" panose="020B0004020202020204" pitchFamily="34" charset="0"/>
              <a:ea typeface="DejaVu Sans Mono"/>
              <a:cs typeface="DejaVu Sans Mono"/>
            </a:endParaRPr>
          </a:p>
          <a:p>
            <a:pPr marL="457200" indent="-457200">
              <a:buFontTx/>
              <a:buAutoNum type="arabicPeriod"/>
              <a:defRPr/>
            </a:pPr>
            <a:r>
              <a:rPr lang="nb-NO" sz="2200" dirty="0" err="1">
                <a:solidFill>
                  <a:prstClr val="black"/>
                </a:solidFill>
                <a:latin typeface="Aptos Light" panose="020B0004020202020204" pitchFamily="34" charset="0"/>
                <a:ea typeface="DejaVu Sans Mono"/>
                <a:cs typeface="DejaVu Sans Mono"/>
              </a:rPr>
              <a:t>What</a:t>
            </a:r>
            <a:r>
              <a:rPr lang="nb-NO" sz="2200" dirty="0">
                <a:solidFill>
                  <a:prstClr val="black"/>
                </a:solidFill>
                <a:latin typeface="Aptos Light" panose="020B0004020202020204" pitchFamily="34" charset="0"/>
                <a:ea typeface="DejaVu Sans Mono"/>
                <a:cs typeface="DejaVu Sans Mono"/>
              </a:rPr>
              <a:t> is </a:t>
            </a:r>
            <a:r>
              <a:rPr lang="nb-NO" sz="2200" dirty="0" err="1">
                <a:solidFill>
                  <a:prstClr val="black"/>
                </a:solidFill>
                <a:latin typeface="Aptos Light" panose="020B0004020202020204" pitchFamily="34" charset="0"/>
                <a:ea typeface="DejaVu Sans Mono"/>
                <a:cs typeface="DejaVu Sans Mono"/>
              </a:rPr>
              <a:t>the</a:t>
            </a:r>
            <a:r>
              <a:rPr lang="nb-NO" sz="2200" dirty="0">
                <a:solidFill>
                  <a:prstClr val="black"/>
                </a:solidFill>
                <a:latin typeface="Aptos Light" panose="020B0004020202020204" pitchFamily="34" charset="0"/>
                <a:ea typeface="DejaVu Sans Mono"/>
                <a:cs typeface="DejaVu Sans Mono"/>
              </a:rPr>
              <a:t> median and </a:t>
            </a:r>
            <a:r>
              <a:rPr lang="nb-NO" sz="2200" dirty="0" err="1">
                <a:solidFill>
                  <a:prstClr val="black"/>
                </a:solidFill>
                <a:latin typeface="Aptos Light" panose="020B0004020202020204" pitchFamily="34" charset="0"/>
                <a:ea typeface="DejaVu Sans Mono"/>
                <a:cs typeface="DejaVu Sans Mono"/>
              </a:rPr>
              <a:t>upper</a:t>
            </a:r>
            <a:r>
              <a:rPr lang="nb-NO" sz="2200" dirty="0">
                <a:solidFill>
                  <a:prstClr val="black"/>
                </a:solidFill>
                <a:latin typeface="Aptos Light" panose="020B0004020202020204" pitchFamily="34" charset="0"/>
                <a:ea typeface="DejaVu Sans Mono"/>
                <a:cs typeface="DejaVu Sans Mono"/>
              </a:rPr>
              <a:t> and </a:t>
            </a:r>
            <a:r>
              <a:rPr lang="nb-NO" sz="2200" dirty="0" err="1">
                <a:solidFill>
                  <a:prstClr val="black"/>
                </a:solidFill>
                <a:latin typeface="Aptos Light" panose="020B0004020202020204" pitchFamily="34" charset="0"/>
                <a:ea typeface="DejaVu Sans Mono"/>
                <a:cs typeface="DejaVu Sans Mono"/>
              </a:rPr>
              <a:t>lower</a:t>
            </a:r>
            <a:r>
              <a:rPr lang="nb-NO" sz="2200" dirty="0">
                <a:solidFill>
                  <a:prstClr val="black"/>
                </a:solidFill>
                <a:latin typeface="Aptos Light" panose="020B0004020202020204" pitchFamily="34" charset="0"/>
                <a:ea typeface="DejaVu Sans Mono"/>
                <a:cs typeface="DejaVu Sans Mono"/>
              </a:rPr>
              <a:t> </a:t>
            </a:r>
            <a:r>
              <a:rPr lang="nb-NO" sz="2200" dirty="0" err="1">
                <a:solidFill>
                  <a:prstClr val="black"/>
                </a:solidFill>
                <a:latin typeface="Aptos Light" panose="020B0004020202020204" pitchFamily="34" charset="0"/>
                <a:ea typeface="DejaVu Sans Mono"/>
                <a:cs typeface="DejaVu Sans Mono"/>
              </a:rPr>
              <a:t>quartile</a:t>
            </a:r>
            <a:r>
              <a:rPr lang="nb-NO" sz="2200" dirty="0">
                <a:solidFill>
                  <a:prstClr val="black"/>
                </a:solidFill>
                <a:latin typeface="Aptos Light" panose="020B0004020202020204" pitchFamily="34" charset="0"/>
                <a:ea typeface="DejaVu Sans Mono"/>
                <a:cs typeface="DejaVu Sans Mono"/>
              </a:rPr>
              <a:t> for </a:t>
            </a:r>
            <a:r>
              <a:rPr lang="nb-NO" sz="2200" dirty="0" err="1">
                <a:solidFill>
                  <a:prstClr val="black"/>
                </a:solidFill>
                <a:latin typeface="Aptos Light" panose="020B0004020202020204" pitchFamily="34" charset="0"/>
                <a:ea typeface="DejaVu Sans Mono"/>
                <a:cs typeface="DejaVu Sans Mono"/>
              </a:rPr>
              <a:t>each</a:t>
            </a:r>
            <a:r>
              <a:rPr lang="nb-NO" sz="2200" dirty="0">
                <a:solidFill>
                  <a:prstClr val="black"/>
                </a:solidFill>
                <a:latin typeface="Aptos Light" panose="020B0004020202020204" pitchFamily="34" charset="0"/>
                <a:ea typeface="DejaVu Sans Mono"/>
                <a:cs typeface="DejaVu Sans Mono"/>
              </a:rPr>
              <a:t> </a:t>
            </a:r>
            <a:r>
              <a:rPr lang="nb-NO" sz="2200" dirty="0" err="1">
                <a:solidFill>
                  <a:prstClr val="black"/>
                </a:solidFill>
                <a:latin typeface="Aptos Light" panose="020B0004020202020204" pitchFamily="34" charset="0"/>
                <a:ea typeface="DejaVu Sans Mono"/>
                <a:cs typeface="DejaVu Sans Mono"/>
              </a:rPr>
              <a:t>distribution</a:t>
            </a:r>
            <a:r>
              <a:rPr lang="nb-NO" sz="2200" dirty="0">
                <a:solidFill>
                  <a:prstClr val="black"/>
                </a:solidFill>
                <a:latin typeface="Aptos Light" panose="020B0004020202020204" pitchFamily="34" charset="0"/>
                <a:ea typeface="DejaVu Sans Mono"/>
                <a:cs typeface="DejaVu Sans Mono"/>
              </a:rPr>
              <a:t>?</a:t>
            </a:r>
            <a:endParaRPr lang="nb-NO" sz="2200" dirty="0">
              <a:latin typeface="Aptos Light" panose="020B0004020202020204" pitchFamily="34" charset="0"/>
              <a:ea typeface="DejaVu Sans Mono"/>
              <a:cs typeface="DejaVu Sans Mono"/>
            </a:endParaRPr>
          </a:p>
          <a:p>
            <a:pPr>
              <a:defRPr/>
            </a:pPr>
            <a:endParaRPr lang="nb-NO" sz="2200" dirty="0">
              <a:latin typeface="Aptos Light" panose="020B0004020202020204" pitchFamily="34" charset="0"/>
              <a:ea typeface="DejaVu Sans Mono"/>
              <a:cs typeface="DejaVu Sans Mono"/>
            </a:endParaRPr>
          </a:p>
          <a:p>
            <a:pPr algn="l">
              <a:defRPr/>
            </a:pPr>
            <a:endParaRPr sz="2200" u="none" strike="noStrike" cap="none" spc="0" dirty="0">
              <a:solidFill>
                <a:schemeClr val="tx1"/>
              </a:solidFill>
              <a:latin typeface="DejaVu Sans Mono"/>
              <a:cs typeface="DejaVu Sans Mono"/>
            </a:endParaRPr>
          </a:p>
        </p:txBody>
      </p:sp>
    </p:spTree>
    <p:extLst>
      <p:ext uri="{BB962C8B-B14F-4D97-AF65-F5344CB8AC3E}">
        <p14:creationId xmlns:p14="http://schemas.microsoft.com/office/powerpoint/2010/main" val="1228359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619E-3F74-EA67-2617-8F771CFC6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70140-467A-E6AE-9348-8C3634CD0822}"/>
              </a:ext>
            </a:extLst>
          </p:cNvPr>
          <p:cNvSpPr>
            <a:spLocks noGrp="1"/>
          </p:cNvSpPr>
          <p:nvPr>
            <p:ph type="title"/>
          </p:nvPr>
        </p:nvSpPr>
        <p:spPr/>
        <p:txBody>
          <a:bodyPr>
            <a:normAutofit/>
          </a:bodyPr>
          <a:lstStyle/>
          <a:p>
            <a:r>
              <a:rPr lang="en-GB" sz="4800"/>
              <a:t>Code notes</a:t>
            </a:r>
            <a:endParaRPr lang="en-NO" sz="4800" dirty="0"/>
          </a:p>
        </p:txBody>
      </p:sp>
      <p:sp>
        <p:nvSpPr>
          <p:cNvPr id="3" name="Text Placeholder 2">
            <a:extLst>
              <a:ext uri="{FF2B5EF4-FFF2-40B4-BE49-F238E27FC236}">
                <a16:creationId xmlns:a16="http://schemas.microsoft.com/office/drawing/2014/main" id="{9EAB681F-95DE-780F-E2DE-3BFD2A6EB175}"/>
              </a:ext>
            </a:extLst>
          </p:cNvPr>
          <p:cNvSpPr>
            <a:spLocks noGrp="1"/>
          </p:cNvSpPr>
          <p:nvPr>
            <p:ph type="body" idx="1"/>
          </p:nvPr>
        </p:nvSpPr>
        <p:spPr/>
        <p:txBody>
          <a:bodyPr/>
          <a:lstStyle/>
          <a:p>
            <a:endParaRPr lang="en-NO"/>
          </a:p>
        </p:txBody>
      </p:sp>
    </p:spTree>
    <p:extLst>
      <p:ext uri="{BB962C8B-B14F-4D97-AF65-F5344CB8AC3E}">
        <p14:creationId xmlns:p14="http://schemas.microsoft.com/office/powerpoint/2010/main" val="229629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TextBox 2"/>
          <p:cNvSpPr txBox="1"/>
          <p:nvPr/>
        </p:nvSpPr>
        <p:spPr bwMode="auto">
          <a:xfrm>
            <a:off x="782197" y="1256166"/>
            <a:ext cx="10410939" cy="461665"/>
          </a:xfrm>
          <a:prstGeom prst="rect">
            <a:avLst/>
          </a:prstGeom>
          <a:noFill/>
        </p:spPr>
        <p:txBody>
          <a:bodyPr wrap="square">
            <a:spAutoFit/>
          </a:bodyPr>
          <a:lstStyle/>
          <a:p>
            <a:pPr>
              <a:buNone/>
              <a:defRPr/>
            </a:pPr>
            <a:r>
              <a:rPr lang="en-GB" sz="2400">
                <a:latin typeface="Aptos Mono"/>
              </a:rPr>
              <a:t>How many sequences in the file?</a:t>
            </a:r>
            <a:endParaRPr/>
          </a:p>
        </p:txBody>
      </p:sp>
      <p:sp>
        <p:nvSpPr>
          <p:cNvPr id="4" name="Text Placeholder 2"/>
          <p:cNvSpPr txBox="1"/>
          <p:nvPr/>
        </p:nvSpPr>
        <p:spPr bwMode="auto">
          <a:xfrm>
            <a:off x="457277" y="425087"/>
            <a:ext cx="10515600" cy="1500187"/>
          </a:xfrm>
          <a:prstGeom prst="rect">
            <a:avLst/>
          </a:prstGeom>
        </p:spPr>
        <p:txBody>
          <a:bodyPr>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r>
              <a:rPr sz="3600">
                <a:solidFill>
                  <a:schemeClr val="tx1">
                    <a:lumMod val="50000"/>
                    <a:lumOff val="50000"/>
                  </a:schemeClr>
                </a:solidFill>
              </a:rPr>
              <a:t>Question 1</a:t>
            </a:r>
            <a:endParaRPr/>
          </a:p>
        </p:txBody>
      </p:sp>
      <p:sp>
        <p:nvSpPr>
          <p:cNvPr id="2" name="TextBox 1"/>
          <p:cNvSpPr txBox="1"/>
          <p:nvPr/>
        </p:nvSpPr>
        <p:spPr bwMode="auto">
          <a:xfrm>
            <a:off x="747310" y="3050079"/>
            <a:ext cx="10410939" cy="461665"/>
          </a:xfrm>
          <a:prstGeom prst="rect">
            <a:avLst/>
          </a:prstGeom>
          <a:noFill/>
        </p:spPr>
        <p:txBody>
          <a:bodyPr wrap="square">
            <a:spAutoFit/>
          </a:bodyPr>
          <a:lstStyle/>
          <a:p>
            <a:pPr>
              <a:buNone/>
              <a:defRPr/>
            </a:pPr>
            <a:r>
              <a:rPr lang="en-GB" sz="2400">
                <a:latin typeface="Aptos Mono"/>
              </a:rPr>
              <a:t>How many species in the file?</a:t>
            </a:r>
            <a:endParaRPr/>
          </a:p>
        </p:txBody>
      </p:sp>
      <p:sp>
        <p:nvSpPr>
          <p:cNvPr id="5" name="Text Placeholder 2"/>
          <p:cNvSpPr txBox="1"/>
          <p:nvPr/>
        </p:nvSpPr>
        <p:spPr bwMode="auto">
          <a:xfrm>
            <a:off x="422390" y="2219000"/>
            <a:ext cx="10515600" cy="1500187"/>
          </a:xfrm>
          <a:prstGeom prst="rect">
            <a:avLst/>
          </a:prstGeom>
        </p:spPr>
        <p:txBody>
          <a:bodyPr>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r>
              <a:rPr sz="3600">
                <a:solidFill>
                  <a:schemeClr val="tx1">
                    <a:lumMod val="50000"/>
                    <a:lumOff val="50000"/>
                  </a:schemeClr>
                </a:solidFill>
              </a:rPr>
              <a:t>Question 2</a:t>
            </a:r>
            <a:endParaRPr/>
          </a:p>
        </p:txBody>
      </p:sp>
      <p:sp>
        <p:nvSpPr>
          <p:cNvPr id="6" name="TextBox 5"/>
          <p:cNvSpPr txBox="1"/>
          <p:nvPr/>
        </p:nvSpPr>
        <p:spPr bwMode="auto">
          <a:xfrm>
            <a:off x="769342" y="4834819"/>
            <a:ext cx="10410939" cy="461665"/>
          </a:xfrm>
          <a:prstGeom prst="rect">
            <a:avLst/>
          </a:prstGeom>
          <a:noFill/>
        </p:spPr>
        <p:txBody>
          <a:bodyPr wrap="square">
            <a:spAutoFit/>
          </a:bodyPr>
          <a:lstStyle/>
          <a:p>
            <a:pPr>
              <a:buNone/>
              <a:defRPr/>
            </a:pPr>
            <a:r>
              <a:rPr lang="en-GB" sz="2400">
                <a:latin typeface="Aptos Mono"/>
              </a:rPr>
              <a:t>How many human sequences in the file?</a:t>
            </a:r>
            <a:endParaRPr/>
          </a:p>
        </p:txBody>
      </p:sp>
      <p:sp>
        <p:nvSpPr>
          <p:cNvPr id="7" name="Text Placeholder 2"/>
          <p:cNvSpPr txBox="1"/>
          <p:nvPr/>
        </p:nvSpPr>
        <p:spPr bwMode="auto">
          <a:xfrm>
            <a:off x="444422" y="4003740"/>
            <a:ext cx="10515600" cy="1500187"/>
          </a:xfrm>
          <a:prstGeom prst="rect">
            <a:avLst/>
          </a:prstGeom>
        </p:spPr>
        <p:txBody>
          <a:bodyPr>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None/>
              <a:defRPr/>
            </a:pPr>
            <a:r>
              <a:rPr sz="3600">
                <a:solidFill>
                  <a:schemeClr val="tx1">
                    <a:lumMod val="50000"/>
                    <a:lumOff val="50000"/>
                  </a:schemeClr>
                </a:solidFill>
              </a:rPr>
              <a:t>Question 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Install Ubuntu on Windows</a:t>
            </a:r>
            <a:endParaRPr/>
          </a:p>
        </p:txBody>
      </p:sp>
      <p:sp>
        <p:nvSpPr>
          <p:cNvPr id="3" name="Text Placeholder 2"/>
          <p:cNvSpPr>
            <a:spLocks noGrp="1"/>
          </p:cNvSpPr>
          <p:nvPr>
            <p:ph type="body" idx="1"/>
          </p:nvPr>
        </p:nvSpPr>
        <p:spPr bwMode="auto"/>
        <p:txBody>
          <a:bodyPr/>
          <a:lstStyle/>
          <a:p>
            <a:pPr>
              <a:defRPr/>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normAutofit/>
          </a:bodyPr>
          <a:lstStyle/>
          <a:p>
            <a:pPr>
              <a:defRPr/>
            </a:pPr>
            <a:r>
              <a:rPr sz="5400">
                <a:solidFill>
                  <a:srgbClr val="0070C0"/>
                </a:solidFill>
              </a:rPr>
              <a:t>Install Ubuntu on Windows</a:t>
            </a:r>
            <a:endParaRPr/>
          </a:p>
        </p:txBody>
      </p:sp>
      <p:sp>
        <p:nvSpPr>
          <p:cNvPr id="3" name="Text Placeholder 2"/>
          <p:cNvSpPr>
            <a:spLocks noGrp="1"/>
          </p:cNvSpPr>
          <p:nvPr>
            <p:ph type="body" idx="1"/>
          </p:nvPr>
        </p:nvSpPr>
        <p:spPr bwMode="auto"/>
        <p:txBody>
          <a:bodyPr>
            <a:normAutofit/>
          </a:bodyPr>
          <a:lstStyle/>
          <a:p>
            <a:pPr>
              <a:defRPr/>
            </a:pPr>
            <a:r>
              <a:rPr sz="3600"/>
              <a:t>Install Python</a:t>
            </a:r>
            <a:endParaRPr/>
          </a:p>
        </p:txBody>
      </p:sp>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155</TotalTime>
  <Words>3054</Words>
  <Application>Microsoft Macintosh PowerPoint</Application>
  <PresentationFormat>Widescreen</PresentationFormat>
  <Paragraphs>528</Paragraphs>
  <Slides>68</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DejaVu Sans Mono</vt:lpstr>
      <vt:lpstr>M+ 1m regular</vt:lpstr>
      <vt:lpstr>Times</vt:lpstr>
      <vt:lpstr>Andale Mono</vt:lpstr>
      <vt:lpstr>Aptos</vt:lpstr>
      <vt:lpstr>Aptos Light</vt:lpstr>
      <vt:lpstr>Aptos Mono</vt:lpstr>
      <vt:lpstr>Arial</vt:lpstr>
      <vt:lpstr>Calibri Light</vt:lpstr>
      <vt:lpstr>Consolas</vt:lpstr>
      <vt:lpstr>Courier New</vt:lpstr>
      <vt:lpstr>Menlo</vt:lpstr>
      <vt:lpstr>Office Theme</vt:lpstr>
      <vt:lpstr>Course Outline</vt:lpstr>
      <vt:lpstr>PowerPoint Presentation</vt:lpstr>
      <vt:lpstr>Course files</vt:lpstr>
      <vt:lpstr>PowerPoint Presentation</vt:lpstr>
      <vt:lpstr>hairpin.fa</vt:lpstr>
      <vt:lpstr>PowerPoint Presentation</vt:lpstr>
      <vt:lpstr>PowerPoint Presentation</vt:lpstr>
      <vt:lpstr>Install Ubuntu on Windows</vt:lpstr>
      <vt:lpstr>Install Ubuntu on Windows</vt:lpstr>
      <vt:lpstr>Install Ubuntu on Windows</vt:lpstr>
      <vt:lpstr>PowerPoint Presentation</vt:lpstr>
      <vt:lpstr>Some basic Linux commands</vt:lpstr>
      <vt:lpstr>PowerPoint Presentation</vt:lpstr>
      <vt:lpstr>Some basic Linux commands</vt:lpstr>
      <vt:lpstr>GC Calculation</vt:lpstr>
      <vt:lpstr>PowerPoint Presentation</vt:lpstr>
      <vt:lpstr>PowerPoint Presentation</vt:lpstr>
      <vt:lpstr>PowerPoint Presentation</vt:lpstr>
      <vt:lpstr>PowerPoint Presentation</vt:lpstr>
      <vt:lpstr>PowerPoint Presentation</vt:lpstr>
      <vt:lpstr>PowerPoint Presentation</vt:lpstr>
      <vt:lpstr>Programming in Python</vt:lpstr>
      <vt:lpstr>PowerPoint Presentation</vt:lpstr>
      <vt:lpstr>PowerPoint Presentation</vt:lpstr>
      <vt:lpstr>PowerPoint Presentation</vt:lpstr>
      <vt:lpstr>PowerPoint Presentation</vt:lpstr>
      <vt:lpstr>PowerPoint Presentation</vt:lpstr>
      <vt:lpstr>Programming in Python</vt:lpstr>
      <vt:lpstr>PowerPoint Presentation</vt:lpstr>
      <vt:lpstr>PowerPoint Presentation</vt:lpstr>
      <vt:lpstr>PowerPoint Presentation</vt:lpstr>
      <vt:lpstr>Programming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Reproducible Research</vt:lpstr>
      <vt:lpstr>PowerPoint Presentation</vt:lpstr>
      <vt:lpstr>Variation in miRBase Annotation</vt:lpstr>
      <vt:lpstr>PowerPoint Presentation</vt:lpstr>
      <vt:lpstr>PowerPoint Presentation</vt:lpstr>
      <vt:lpstr>PowerPoint Presentation</vt:lpstr>
      <vt:lpstr>PowerPoint Presentation</vt:lpstr>
      <vt:lpstr>PowerPoint Presentation</vt:lpstr>
      <vt:lpstr>PowerPoint Presentation</vt:lpstr>
      <vt:lpstr>What is the length distribution of human miRNAs?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vt:lpstr>
      <vt:lpstr>PowerPoint Presentation</vt:lpstr>
      <vt:lpstr>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Simon Rayner</cp:lastModifiedBy>
  <cp:revision>27</cp:revision>
  <dcterms:modified xsi:type="dcterms:W3CDTF">2025-09-19T06:35:08Z</dcterms:modified>
</cp:coreProperties>
</file>